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  <p:sldMasterId id="2147483672" r:id="rId3"/>
  </p:sldMasterIdLst>
  <p:sldIdLst>
    <p:sldId id="435" r:id="rId4"/>
    <p:sldId id="439" r:id="rId5"/>
    <p:sldId id="440" r:id="rId6"/>
    <p:sldId id="416" r:id="rId7"/>
    <p:sldId id="441" r:id="rId8"/>
    <p:sldId id="418" r:id="rId9"/>
    <p:sldId id="417" r:id="rId10"/>
    <p:sldId id="420" r:id="rId11"/>
    <p:sldId id="437" r:id="rId12"/>
    <p:sldId id="443" r:id="rId13"/>
    <p:sldId id="478" r:id="rId14"/>
    <p:sldId id="479" r:id="rId15"/>
    <p:sldId id="463" r:id="rId16"/>
    <p:sldId id="447" r:id="rId17"/>
    <p:sldId id="448" r:id="rId18"/>
    <p:sldId id="444" r:id="rId19"/>
    <p:sldId id="480" r:id="rId20"/>
    <p:sldId id="450" r:id="rId21"/>
    <p:sldId id="453" r:id="rId22"/>
    <p:sldId id="455" r:id="rId23"/>
    <p:sldId id="454" r:id="rId24"/>
    <p:sldId id="482" r:id="rId25"/>
    <p:sldId id="366" r:id="rId26"/>
  </p:sldIdLst>
  <p:sldSz cx="9144000" cy="5143500" type="screen16x9"/>
  <p:notesSz cx="6796088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B7DF"/>
    <a:srgbClr val="02A049"/>
    <a:srgbClr val="8F36E3"/>
    <a:srgbClr val="A4D315"/>
    <a:srgbClr val="FD9639"/>
    <a:srgbClr val="FE483B"/>
    <a:srgbClr val="DEF1F5"/>
    <a:srgbClr val="E83650"/>
    <a:srgbClr val="D72727"/>
    <a:srgbClr val="E7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8" autoAdjust="0"/>
    <p:restoredTop sz="86350" autoAdjust="0"/>
  </p:normalViewPr>
  <p:slideViewPr>
    <p:cSldViewPr>
      <p:cViewPr varScale="1">
        <p:scale>
          <a:sx n="102" d="100"/>
          <a:sy n="102" d="100"/>
        </p:scale>
        <p:origin x="134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A0427-E040-4559-8E1D-00B39B41E167}" type="doc">
      <dgm:prSet loTypeId="urn:microsoft.com/office/officeart/2005/8/layout/cycle4" loCatId="matrix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C7792AA4-EDFD-4469-A045-38FEAB591EFB}">
      <dgm:prSet phldrT="[文本]" custT="1"/>
      <dgm:spPr/>
      <dgm:t>
        <a:bodyPr/>
        <a:lstStyle/>
        <a:p>
          <a:r>
            <a:rPr lang="en-US" altLang="zh-CN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1. </a:t>
          </a:r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搜集   </a:t>
          </a:r>
          <a:endParaRPr lang="en-US" altLang="zh-CN" sz="18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资料</a:t>
          </a:r>
          <a:endParaRPr lang="zh-CN" altLang="en-US" sz="18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gm:t>
    </dgm:pt>
    <dgm:pt modelId="{378A9254-42A7-471B-9A10-AF9F4E47E9C2}" type="parTrans" cxnId="{08780343-9A51-4532-9490-B4479E1EA087}">
      <dgm:prSet/>
      <dgm:spPr/>
      <dgm:t>
        <a:bodyPr/>
        <a:lstStyle/>
        <a:p>
          <a:endParaRPr lang="zh-CN" altLang="en-US"/>
        </a:p>
      </dgm:t>
    </dgm:pt>
    <dgm:pt modelId="{7F09ED96-3511-4D2B-AEFC-6E225019A85F}" type="sibTrans" cxnId="{08780343-9A51-4532-9490-B4479E1EA087}">
      <dgm:prSet/>
      <dgm:spPr/>
      <dgm:t>
        <a:bodyPr/>
        <a:lstStyle/>
        <a:p>
          <a:endParaRPr lang="zh-CN" altLang="en-US"/>
        </a:p>
      </dgm:t>
    </dgm:pt>
    <dgm:pt modelId="{2E589E50-5F72-44CE-8D18-CAF5A0598739}">
      <dgm:prSet phldrT="[文本]" custT="1"/>
      <dgm:spPr/>
      <dgm:t>
        <a:bodyPr/>
        <a:lstStyle/>
        <a:p>
          <a:r>
            <a:rPr lang="zh-CN" altLang="en-US" sz="1400" dirty="0" smtClean="0"/>
            <a:t>调研</a:t>
          </a:r>
          <a:endParaRPr lang="zh-CN" altLang="en-US" sz="1400" dirty="0"/>
        </a:p>
      </dgm:t>
    </dgm:pt>
    <dgm:pt modelId="{DAFF64BD-9183-4DD2-A09C-8A46B6967C99}" type="parTrans" cxnId="{D1FCD7A8-3F20-4761-ADAA-69CD57BBD302}">
      <dgm:prSet/>
      <dgm:spPr/>
      <dgm:t>
        <a:bodyPr/>
        <a:lstStyle/>
        <a:p>
          <a:endParaRPr lang="zh-CN" altLang="en-US"/>
        </a:p>
      </dgm:t>
    </dgm:pt>
    <dgm:pt modelId="{5191BC3B-538B-49CA-824D-AE1AB726FA54}" type="sibTrans" cxnId="{D1FCD7A8-3F20-4761-ADAA-69CD57BBD302}">
      <dgm:prSet/>
      <dgm:spPr/>
      <dgm:t>
        <a:bodyPr/>
        <a:lstStyle/>
        <a:p>
          <a:endParaRPr lang="zh-CN" altLang="en-US"/>
        </a:p>
      </dgm:t>
    </dgm:pt>
    <dgm:pt modelId="{8A66C123-AFB5-4B00-BB93-24D3EB759229}">
      <dgm:prSet phldrT="[文本]" custT="1"/>
      <dgm:spPr/>
      <dgm:t>
        <a:bodyPr/>
        <a:lstStyle/>
        <a:p>
          <a:r>
            <a:rPr lang="en-US" altLang="zh-CN" sz="18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2. </a:t>
          </a:r>
          <a:r>
            <a:rPr lang="zh-CN" altLang="en-US" sz="18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整理</a:t>
          </a:r>
          <a:endParaRPr lang="en-US" altLang="zh-CN" sz="180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r>
            <a:rPr lang="zh-CN" altLang="en-US" sz="18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分析</a:t>
          </a:r>
          <a:endParaRPr lang="zh-CN" altLang="en-US" sz="18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gm:t>
    </dgm:pt>
    <dgm:pt modelId="{D5A2CF50-CDB9-4D96-80FA-0326964D58CC}" type="parTrans" cxnId="{441C3F76-914F-41BD-B7AC-FD9BE6F3926B}">
      <dgm:prSet/>
      <dgm:spPr/>
      <dgm:t>
        <a:bodyPr/>
        <a:lstStyle/>
        <a:p>
          <a:endParaRPr lang="zh-CN" altLang="en-US"/>
        </a:p>
      </dgm:t>
    </dgm:pt>
    <dgm:pt modelId="{BC0BC3D0-C34F-456D-A446-9C5ADE802858}" type="sibTrans" cxnId="{441C3F76-914F-41BD-B7AC-FD9BE6F3926B}">
      <dgm:prSet/>
      <dgm:spPr/>
      <dgm:t>
        <a:bodyPr/>
        <a:lstStyle/>
        <a:p>
          <a:endParaRPr lang="zh-CN" altLang="en-US"/>
        </a:p>
      </dgm:t>
    </dgm:pt>
    <dgm:pt modelId="{B235C41E-B558-4B68-A586-5340A82097A1}">
      <dgm:prSet phldrT="[文本]" custT="1"/>
      <dgm:spPr/>
      <dgm:t>
        <a:bodyPr/>
        <a:lstStyle/>
        <a:p>
          <a:r>
            <a:rPr lang="zh-CN" altLang="en-US" sz="1400" dirty="0" smtClean="0"/>
            <a:t>定性分析</a:t>
          </a:r>
          <a:endParaRPr lang="zh-CN" altLang="en-US" sz="1400" dirty="0"/>
        </a:p>
      </dgm:t>
    </dgm:pt>
    <dgm:pt modelId="{44729B2D-9153-4D76-9EAF-CD3550C1868A}" type="parTrans" cxnId="{9FA70D17-B09E-44D7-955C-4D6369DA331F}">
      <dgm:prSet/>
      <dgm:spPr/>
      <dgm:t>
        <a:bodyPr/>
        <a:lstStyle/>
        <a:p>
          <a:endParaRPr lang="zh-CN" altLang="en-US"/>
        </a:p>
      </dgm:t>
    </dgm:pt>
    <dgm:pt modelId="{BB7FC4C5-DC07-4967-8C39-8B59D3EDD170}" type="sibTrans" cxnId="{9FA70D17-B09E-44D7-955C-4D6369DA331F}">
      <dgm:prSet/>
      <dgm:spPr/>
      <dgm:t>
        <a:bodyPr/>
        <a:lstStyle/>
        <a:p>
          <a:endParaRPr lang="zh-CN" altLang="en-US"/>
        </a:p>
      </dgm:t>
    </dgm:pt>
    <dgm:pt modelId="{4465FB5A-6880-4DBB-8C29-A4047A47778D}">
      <dgm:prSet phldrT="[文本]" custT="1"/>
      <dgm:spPr/>
      <dgm:t>
        <a:bodyPr/>
        <a:lstStyle/>
        <a:p>
          <a:r>
            <a:rPr lang="en-US" altLang="zh-CN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4.  </a:t>
          </a:r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撰写</a:t>
          </a:r>
          <a:endParaRPr lang="en-US" altLang="zh-CN" sz="18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初稿</a:t>
          </a:r>
          <a:endParaRPr lang="zh-CN" altLang="en-US" sz="18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gm:t>
    </dgm:pt>
    <dgm:pt modelId="{DA3B02B8-00C7-4433-B02C-33D3CBC169BE}" type="parTrans" cxnId="{F779486B-9099-4772-AB0B-F7CF93D85A2E}">
      <dgm:prSet/>
      <dgm:spPr/>
      <dgm:t>
        <a:bodyPr/>
        <a:lstStyle/>
        <a:p>
          <a:endParaRPr lang="zh-CN" altLang="en-US"/>
        </a:p>
      </dgm:t>
    </dgm:pt>
    <dgm:pt modelId="{B53F6223-9A94-468E-ADF7-DF6DE07C69B2}" type="sibTrans" cxnId="{F779486B-9099-4772-AB0B-F7CF93D85A2E}">
      <dgm:prSet/>
      <dgm:spPr/>
      <dgm:t>
        <a:bodyPr/>
        <a:lstStyle/>
        <a:p>
          <a:endParaRPr lang="zh-CN" altLang="en-US"/>
        </a:p>
      </dgm:t>
    </dgm:pt>
    <dgm:pt modelId="{90D2B39A-FF35-44DB-9D55-012EEDE47867}">
      <dgm:prSet phldrT="[文本]"/>
      <dgm:spPr/>
      <dgm:t>
        <a:bodyPr/>
        <a:lstStyle/>
        <a:p>
          <a:r>
            <a:rPr lang="zh-CN" altLang="en-US" dirty="0" smtClean="0"/>
            <a:t>列提纲</a:t>
          </a:r>
          <a:endParaRPr lang="zh-CN" altLang="en-US" dirty="0"/>
        </a:p>
      </dgm:t>
    </dgm:pt>
    <dgm:pt modelId="{C9E5F023-1EDB-4D73-9790-D5318DA24736}" type="parTrans" cxnId="{877F4E25-837E-4C82-B9C2-5FD697C28B34}">
      <dgm:prSet/>
      <dgm:spPr/>
      <dgm:t>
        <a:bodyPr/>
        <a:lstStyle/>
        <a:p>
          <a:endParaRPr lang="zh-CN" altLang="en-US"/>
        </a:p>
      </dgm:t>
    </dgm:pt>
    <dgm:pt modelId="{F5F8DEA1-C9FC-4E4B-81ED-408063D8030D}" type="sibTrans" cxnId="{877F4E25-837E-4C82-B9C2-5FD697C28B34}">
      <dgm:prSet/>
      <dgm:spPr/>
      <dgm:t>
        <a:bodyPr/>
        <a:lstStyle/>
        <a:p>
          <a:endParaRPr lang="zh-CN" altLang="en-US"/>
        </a:p>
      </dgm:t>
    </dgm:pt>
    <dgm:pt modelId="{1AC0533E-A42B-4BC3-9B8D-ACDD9FEDC954}">
      <dgm:prSet phldrT="[文本]" custT="1"/>
      <dgm:spPr/>
      <dgm:t>
        <a:bodyPr/>
        <a:lstStyle/>
        <a:p>
          <a:r>
            <a:rPr lang="en-US" altLang="zh-CN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5. </a:t>
          </a:r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修改</a:t>
          </a:r>
          <a:endParaRPr lang="en-US" altLang="zh-CN" sz="18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r>
            <a:rPr lang="zh-CN" altLang="en-US" sz="18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定稿</a:t>
          </a:r>
          <a:endParaRPr lang="zh-CN" altLang="en-US" sz="18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gm:t>
    </dgm:pt>
    <dgm:pt modelId="{FDF5BE10-0D5F-4FC7-8C2D-D1CAA797C907}" type="parTrans" cxnId="{AC195856-5BB1-4131-BB4D-910DEFCF9E73}">
      <dgm:prSet/>
      <dgm:spPr/>
      <dgm:t>
        <a:bodyPr/>
        <a:lstStyle/>
        <a:p>
          <a:endParaRPr lang="zh-CN" altLang="en-US"/>
        </a:p>
      </dgm:t>
    </dgm:pt>
    <dgm:pt modelId="{C3D0848D-A0A3-4841-AC8C-C8E2F1039711}" type="sibTrans" cxnId="{AC195856-5BB1-4131-BB4D-910DEFCF9E73}">
      <dgm:prSet/>
      <dgm:spPr/>
      <dgm:t>
        <a:bodyPr/>
        <a:lstStyle/>
        <a:p>
          <a:endParaRPr lang="zh-CN" altLang="en-US"/>
        </a:p>
      </dgm:t>
    </dgm:pt>
    <dgm:pt modelId="{799360C3-CD4C-4B4B-9CAF-CDB1F22E7405}">
      <dgm:prSet phldrT="[文本]" phldr="1"/>
      <dgm:spPr/>
      <dgm:t>
        <a:bodyPr/>
        <a:lstStyle/>
        <a:p>
          <a:endParaRPr lang="zh-CN" altLang="en-US"/>
        </a:p>
      </dgm:t>
    </dgm:pt>
    <dgm:pt modelId="{89192E36-6194-41A9-9F37-9BE1150AD10B}" type="parTrans" cxnId="{64B90027-B48B-41FD-B12F-FA134251750C}">
      <dgm:prSet/>
      <dgm:spPr/>
      <dgm:t>
        <a:bodyPr/>
        <a:lstStyle/>
        <a:p>
          <a:endParaRPr lang="zh-CN" altLang="en-US"/>
        </a:p>
      </dgm:t>
    </dgm:pt>
    <dgm:pt modelId="{1F1CB1CD-F458-4030-83F7-1EA885108481}" type="sibTrans" cxnId="{64B90027-B48B-41FD-B12F-FA134251750C}">
      <dgm:prSet/>
      <dgm:spPr/>
      <dgm:t>
        <a:bodyPr/>
        <a:lstStyle/>
        <a:p>
          <a:endParaRPr lang="zh-CN" altLang="en-US"/>
        </a:p>
      </dgm:t>
    </dgm:pt>
    <dgm:pt modelId="{A257DD26-6448-4BD6-A1FD-0A4C7FEC0449}">
      <dgm:prSet phldrT="[文本]" custT="1"/>
      <dgm:spPr/>
      <dgm:t>
        <a:bodyPr/>
        <a:lstStyle/>
        <a:p>
          <a:r>
            <a:rPr lang="zh-CN" altLang="en-US" sz="1400" dirty="0" smtClean="0"/>
            <a:t>观察</a:t>
          </a:r>
          <a:endParaRPr lang="zh-CN" altLang="en-US" sz="1400" dirty="0"/>
        </a:p>
      </dgm:t>
    </dgm:pt>
    <dgm:pt modelId="{7371008D-F32A-49C6-BF61-A7CB3DC3B597}" type="parTrans" cxnId="{32705E9C-67D1-44DF-B04A-54E8A2578EC4}">
      <dgm:prSet/>
      <dgm:spPr/>
      <dgm:t>
        <a:bodyPr/>
        <a:lstStyle/>
        <a:p>
          <a:endParaRPr lang="zh-CN" altLang="en-US"/>
        </a:p>
      </dgm:t>
    </dgm:pt>
    <dgm:pt modelId="{F474499D-6CBE-4DD6-BD4D-BA146E1ECA1D}" type="sibTrans" cxnId="{32705E9C-67D1-44DF-B04A-54E8A2578EC4}">
      <dgm:prSet/>
      <dgm:spPr/>
      <dgm:t>
        <a:bodyPr/>
        <a:lstStyle/>
        <a:p>
          <a:endParaRPr lang="zh-CN" altLang="en-US"/>
        </a:p>
      </dgm:t>
    </dgm:pt>
    <dgm:pt modelId="{4639176A-AF7A-4BA1-968C-33C6D9728AA7}">
      <dgm:prSet phldrT="[文本]" custT="1"/>
      <dgm:spPr/>
      <dgm:t>
        <a:bodyPr/>
        <a:lstStyle/>
        <a:p>
          <a:r>
            <a:rPr lang="zh-CN" altLang="en-US" sz="1400" dirty="0" smtClean="0"/>
            <a:t>定量分析</a:t>
          </a:r>
          <a:endParaRPr lang="zh-CN" altLang="en-US" sz="1400" dirty="0"/>
        </a:p>
      </dgm:t>
    </dgm:pt>
    <dgm:pt modelId="{338F01FF-0225-453E-8032-E0C2A8F9E485}" type="parTrans" cxnId="{DE026CB3-2C3C-4FA3-AA2F-DDF4F19B8260}">
      <dgm:prSet/>
      <dgm:spPr/>
      <dgm:t>
        <a:bodyPr/>
        <a:lstStyle/>
        <a:p>
          <a:endParaRPr lang="zh-CN" altLang="en-US"/>
        </a:p>
      </dgm:t>
    </dgm:pt>
    <dgm:pt modelId="{E387F96F-0D98-4D0B-A83F-38A915373D18}" type="sibTrans" cxnId="{DE026CB3-2C3C-4FA3-AA2F-DDF4F19B8260}">
      <dgm:prSet/>
      <dgm:spPr/>
      <dgm:t>
        <a:bodyPr/>
        <a:lstStyle/>
        <a:p>
          <a:endParaRPr lang="zh-CN" altLang="en-US"/>
        </a:p>
      </dgm:t>
    </dgm:pt>
    <dgm:pt modelId="{9B4E5257-813F-44EB-9695-0FB925CA2574}">
      <dgm:prSet phldrT="[文本]"/>
      <dgm:spPr/>
      <dgm:t>
        <a:bodyPr/>
        <a:lstStyle/>
        <a:p>
          <a:r>
            <a:rPr lang="zh-CN" altLang="en-US" dirty="0" smtClean="0"/>
            <a:t>案例的格式</a:t>
          </a:r>
          <a:endParaRPr lang="zh-CN" altLang="en-US" dirty="0"/>
        </a:p>
      </dgm:t>
    </dgm:pt>
    <dgm:pt modelId="{B817BF91-D867-46A4-B6DC-CBD92187ED7E}" type="parTrans" cxnId="{A3D2E57D-A8E3-4530-8015-B2EDB38566C0}">
      <dgm:prSet/>
      <dgm:spPr/>
      <dgm:t>
        <a:bodyPr/>
        <a:lstStyle/>
        <a:p>
          <a:endParaRPr lang="zh-CN" altLang="en-US"/>
        </a:p>
      </dgm:t>
    </dgm:pt>
    <dgm:pt modelId="{1D443609-8A5A-4AD0-88B8-9D912792DB39}" type="sibTrans" cxnId="{A3D2E57D-A8E3-4530-8015-B2EDB38566C0}">
      <dgm:prSet/>
      <dgm:spPr/>
      <dgm:t>
        <a:bodyPr/>
        <a:lstStyle/>
        <a:p>
          <a:endParaRPr lang="zh-CN" altLang="en-US"/>
        </a:p>
      </dgm:t>
    </dgm:pt>
    <dgm:pt modelId="{7DA3505A-7E75-4519-AD37-5E9A6BDAB5E0}">
      <dgm:prSet phldrT="[文本]" custT="1"/>
      <dgm:spPr/>
      <dgm:t>
        <a:bodyPr/>
        <a:lstStyle/>
        <a:p>
          <a:r>
            <a:rPr lang="zh-CN" altLang="en-US" sz="1400" dirty="0" smtClean="0"/>
            <a:t>讨论</a:t>
          </a:r>
          <a:endParaRPr lang="zh-CN" altLang="en-US" sz="1400" dirty="0"/>
        </a:p>
      </dgm:t>
    </dgm:pt>
    <dgm:pt modelId="{B5E4665F-18BB-4DFC-9EF4-D7A8BF8E65A4}" type="sibTrans" cxnId="{65BACEC4-57F5-4A9B-9B47-D53A0CE53D0B}">
      <dgm:prSet/>
      <dgm:spPr/>
      <dgm:t>
        <a:bodyPr/>
        <a:lstStyle/>
        <a:p>
          <a:endParaRPr lang="zh-CN" altLang="en-US"/>
        </a:p>
      </dgm:t>
    </dgm:pt>
    <dgm:pt modelId="{AF5DBB5F-C2D9-4628-9F9B-1C1DAC5447AD}" type="parTrans" cxnId="{65BACEC4-57F5-4A9B-9B47-D53A0CE53D0B}">
      <dgm:prSet/>
      <dgm:spPr/>
      <dgm:t>
        <a:bodyPr/>
        <a:lstStyle/>
        <a:p>
          <a:endParaRPr lang="zh-CN" altLang="en-US"/>
        </a:p>
      </dgm:t>
    </dgm:pt>
    <dgm:pt modelId="{422F08F8-2D9F-4D94-AB20-6051BE4780AF}">
      <dgm:prSet phldrT="[文本]" custT="1"/>
      <dgm:spPr/>
      <dgm:t>
        <a:bodyPr/>
        <a:lstStyle/>
        <a:p>
          <a:r>
            <a:rPr lang="zh-CN" altLang="en-US" sz="1400" dirty="0" smtClean="0"/>
            <a:t>润色、补充</a:t>
          </a:r>
          <a:endParaRPr lang="zh-CN" altLang="en-US" sz="1400" dirty="0"/>
        </a:p>
      </dgm:t>
    </dgm:pt>
    <dgm:pt modelId="{88EA8B47-AA40-4450-8874-0686AF20831C}" type="parTrans" cxnId="{FA7AFCB9-0AB2-400B-A01E-620335C09551}">
      <dgm:prSet/>
      <dgm:spPr/>
      <dgm:t>
        <a:bodyPr/>
        <a:lstStyle/>
        <a:p>
          <a:endParaRPr lang="zh-CN" altLang="en-US"/>
        </a:p>
      </dgm:t>
    </dgm:pt>
    <dgm:pt modelId="{B82777DC-805A-4C0F-9E63-F83E96C2043C}" type="sibTrans" cxnId="{FA7AFCB9-0AB2-400B-A01E-620335C09551}">
      <dgm:prSet/>
      <dgm:spPr/>
      <dgm:t>
        <a:bodyPr/>
        <a:lstStyle/>
        <a:p>
          <a:endParaRPr lang="zh-CN" altLang="en-US"/>
        </a:p>
      </dgm:t>
    </dgm:pt>
    <dgm:pt modelId="{53D21312-8BFD-42B2-BB68-6CB39C562B06}" type="pres">
      <dgm:prSet presAssocID="{B66A0427-E040-4559-8E1D-00B39B41E1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061E60-732D-42EE-A5FA-C86CDCC25967}" type="pres">
      <dgm:prSet presAssocID="{B66A0427-E040-4559-8E1D-00B39B41E167}" presName="children" presStyleCnt="0"/>
      <dgm:spPr/>
    </dgm:pt>
    <dgm:pt modelId="{6BC3439F-8477-4BB2-A373-C904993E4005}" type="pres">
      <dgm:prSet presAssocID="{B66A0427-E040-4559-8E1D-00B39B41E167}" presName="child1group" presStyleCnt="0"/>
      <dgm:spPr/>
    </dgm:pt>
    <dgm:pt modelId="{AB1F2655-C885-45FB-896A-B593DBB03C6F}" type="pres">
      <dgm:prSet presAssocID="{B66A0427-E040-4559-8E1D-00B39B41E167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638DF65E-7212-46BB-9718-2F54A34E2CA4}" type="pres">
      <dgm:prSet presAssocID="{B66A0427-E040-4559-8E1D-00B39B41E16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E02014-6A45-47A3-A742-349A1FFC7123}" type="pres">
      <dgm:prSet presAssocID="{B66A0427-E040-4559-8E1D-00B39B41E167}" presName="child2group" presStyleCnt="0"/>
      <dgm:spPr/>
    </dgm:pt>
    <dgm:pt modelId="{E502E221-7AFC-4B9C-A90D-ACBDC66560A9}" type="pres">
      <dgm:prSet presAssocID="{B66A0427-E040-4559-8E1D-00B39B41E167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603BC659-BD21-4A70-A349-4C22F6BC5FB1}" type="pres">
      <dgm:prSet presAssocID="{B66A0427-E040-4559-8E1D-00B39B41E16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EAEE78-9C83-4E95-80DE-D256E8C95381}" type="pres">
      <dgm:prSet presAssocID="{B66A0427-E040-4559-8E1D-00B39B41E167}" presName="child3group" presStyleCnt="0"/>
      <dgm:spPr/>
    </dgm:pt>
    <dgm:pt modelId="{E53E2BAB-7B21-4960-ADA6-AE74595ECE23}" type="pres">
      <dgm:prSet presAssocID="{B66A0427-E040-4559-8E1D-00B39B41E167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DC5683C4-852B-4745-8A50-6394603DD6E6}" type="pres">
      <dgm:prSet presAssocID="{B66A0427-E040-4559-8E1D-00B39B41E16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FA7AF6-4EC5-48AD-BB87-DBC1901E9CE5}" type="pres">
      <dgm:prSet presAssocID="{B66A0427-E040-4559-8E1D-00B39B41E167}" presName="child4group" presStyleCnt="0"/>
      <dgm:spPr/>
    </dgm:pt>
    <dgm:pt modelId="{9D36E426-D52D-473D-87CB-4C9BBBA2FD5C}" type="pres">
      <dgm:prSet presAssocID="{B66A0427-E040-4559-8E1D-00B39B41E167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34A7DE8E-8BE9-4DC4-A051-D71618C60881}" type="pres">
      <dgm:prSet presAssocID="{B66A0427-E040-4559-8E1D-00B39B41E16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8D3BE0-2375-4069-AF40-5AA49771914A}" type="pres">
      <dgm:prSet presAssocID="{B66A0427-E040-4559-8E1D-00B39B41E167}" presName="childPlaceholder" presStyleCnt="0"/>
      <dgm:spPr/>
    </dgm:pt>
    <dgm:pt modelId="{7B73B661-650A-455E-B49A-79EFBE9AAE84}" type="pres">
      <dgm:prSet presAssocID="{B66A0427-E040-4559-8E1D-00B39B41E167}" presName="circle" presStyleCnt="0"/>
      <dgm:spPr/>
    </dgm:pt>
    <dgm:pt modelId="{CF28BAB7-EAE0-43D7-923C-13FDA7DD4137}" type="pres">
      <dgm:prSet presAssocID="{B66A0427-E040-4559-8E1D-00B39B41E16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8AD4B3-DE6D-4C39-B5DB-623698D4C0CD}" type="pres">
      <dgm:prSet presAssocID="{B66A0427-E040-4559-8E1D-00B39B41E16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C27408-2EE2-4F7F-9974-D8AA08E31EEC}" type="pres">
      <dgm:prSet presAssocID="{B66A0427-E040-4559-8E1D-00B39B41E16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A86D3E-B249-4BD2-9AFD-3107C1B3950F}" type="pres">
      <dgm:prSet presAssocID="{B66A0427-E040-4559-8E1D-00B39B41E16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828363-D566-4C92-8B4D-0CA88CF3D8EE}" type="pres">
      <dgm:prSet presAssocID="{B66A0427-E040-4559-8E1D-00B39B41E167}" presName="quadrantPlaceholder" presStyleCnt="0"/>
      <dgm:spPr/>
    </dgm:pt>
    <dgm:pt modelId="{DF063409-04EA-4607-892C-08F512235C64}" type="pres">
      <dgm:prSet presAssocID="{B66A0427-E040-4559-8E1D-00B39B41E167}" presName="center1" presStyleLbl="fgShp" presStyleIdx="0" presStyleCnt="2"/>
      <dgm:spPr/>
    </dgm:pt>
    <dgm:pt modelId="{CA99C5A0-5F9C-4B04-8AC0-91CFEFE003C5}" type="pres">
      <dgm:prSet presAssocID="{B66A0427-E040-4559-8E1D-00B39B41E167}" presName="center2" presStyleLbl="fgShp" presStyleIdx="1" presStyleCnt="2"/>
      <dgm:spPr/>
    </dgm:pt>
  </dgm:ptLst>
  <dgm:cxnLst>
    <dgm:cxn modelId="{F779486B-9099-4772-AB0B-F7CF93D85A2E}" srcId="{B66A0427-E040-4559-8E1D-00B39B41E167}" destId="{4465FB5A-6880-4DBB-8C29-A4047A47778D}" srcOrd="2" destOrd="0" parTransId="{DA3B02B8-00C7-4433-B02C-33D3CBC169BE}" sibTransId="{B53F6223-9A94-468E-ADF7-DF6DE07C69B2}"/>
    <dgm:cxn modelId="{AB6AD803-95D6-4A8B-8F8D-4FCD62D9B3E8}" type="presOf" srcId="{90D2B39A-FF35-44DB-9D55-012EEDE47867}" destId="{DC5683C4-852B-4745-8A50-6394603DD6E6}" srcOrd="1" destOrd="0" presId="urn:microsoft.com/office/officeart/2005/8/layout/cycle4"/>
    <dgm:cxn modelId="{171B77D8-8315-45AA-89A4-5C227D01C677}" type="presOf" srcId="{90D2B39A-FF35-44DB-9D55-012EEDE47867}" destId="{E53E2BAB-7B21-4960-ADA6-AE74595ECE23}" srcOrd="0" destOrd="0" presId="urn:microsoft.com/office/officeart/2005/8/layout/cycle4"/>
    <dgm:cxn modelId="{64B90027-B48B-41FD-B12F-FA134251750C}" srcId="{B66A0427-E040-4559-8E1D-00B39B41E167}" destId="{799360C3-CD4C-4B4B-9CAF-CDB1F22E7405}" srcOrd="4" destOrd="0" parTransId="{89192E36-6194-41A9-9F37-9BE1150AD10B}" sibTransId="{1F1CB1CD-F458-4030-83F7-1EA885108481}"/>
    <dgm:cxn modelId="{E28F8802-58EC-42A7-8A7F-604CD23B6E74}" type="presOf" srcId="{8A66C123-AFB5-4B00-BB93-24D3EB759229}" destId="{008AD4B3-DE6D-4C39-B5DB-623698D4C0CD}" srcOrd="0" destOrd="0" presId="urn:microsoft.com/office/officeart/2005/8/layout/cycle4"/>
    <dgm:cxn modelId="{AC195856-5BB1-4131-BB4D-910DEFCF9E73}" srcId="{B66A0427-E040-4559-8E1D-00B39B41E167}" destId="{1AC0533E-A42B-4BC3-9B8D-ACDD9FEDC954}" srcOrd="3" destOrd="0" parTransId="{FDF5BE10-0D5F-4FC7-8C2D-D1CAA797C907}" sibTransId="{C3D0848D-A0A3-4841-AC8C-C8E2F1039711}"/>
    <dgm:cxn modelId="{89520108-187F-4EF9-8BAA-0B1607C91F77}" type="presOf" srcId="{2E589E50-5F72-44CE-8D18-CAF5A0598739}" destId="{638DF65E-7212-46BB-9718-2F54A34E2CA4}" srcOrd="1" destOrd="0" presId="urn:microsoft.com/office/officeart/2005/8/layout/cycle4"/>
    <dgm:cxn modelId="{00A609BE-A5B9-4818-A546-CDC144E13A98}" type="presOf" srcId="{C7792AA4-EDFD-4469-A045-38FEAB591EFB}" destId="{CF28BAB7-EAE0-43D7-923C-13FDA7DD4137}" srcOrd="0" destOrd="0" presId="urn:microsoft.com/office/officeart/2005/8/layout/cycle4"/>
    <dgm:cxn modelId="{9FA70D17-B09E-44D7-955C-4D6369DA331F}" srcId="{8A66C123-AFB5-4B00-BB93-24D3EB759229}" destId="{B235C41E-B558-4B68-A586-5340A82097A1}" srcOrd="0" destOrd="0" parTransId="{44729B2D-9153-4D76-9EAF-CD3550C1868A}" sibTransId="{BB7FC4C5-DC07-4967-8C39-8B59D3EDD170}"/>
    <dgm:cxn modelId="{883267B9-AFF2-46C0-8160-8C59A20BCF94}" type="presOf" srcId="{9B4E5257-813F-44EB-9695-0FB925CA2574}" destId="{E53E2BAB-7B21-4960-ADA6-AE74595ECE23}" srcOrd="0" destOrd="1" presId="urn:microsoft.com/office/officeart/2005/8/layout/cycle4"/>
    <dgm:cxn modelId="{2744B309-3C20-414B-ABD1-C006876EA2A1}" type="presOf" srcId="{7DA3505A-7E75-4519-AD37-5E9A6BDAB5E0}" destId="{34A7DE8E-8BE9-4DC4-A051-D71618C60881}" srcOrd="1" destOrd="0" presId="urn:microsoft.com/office/officeart/2005/8/layout/cycle4"/>
    <dgm:cxn modelId="{182E77BD-5657-4401-93AC-E4C8E82CFCD2}" type="presOf" srcId="{422F08F8-2D9F-4D94-AB20-6051BE4780AF}" destId="{9D36E426-D52D-473D-87CB-4C9BBBA2FD5C}" srcOrd="0" destOrd="1" presId="urn:microsoft.com/office/officeart/2005/8/layout/cycle4"/>
    <dgm:cxn modelId="{2C692BCC-C514-4A1C-B0F5-707266274399}" type="presOf" srcId="{2E589E50-5F72-44CE-8D18-CAF5A0598739}" destId="{AB1F2655-C885-45FB-896A-B593DBB03C6F}" srcOrd="0" destOrd="0" presId="urn:microsoft.com/office/officeart/2005/8/layout/cycle4"/>
    <dgm:cxn modelId="{0B3A73E5-7DDA-4A19-A961-8E13334FF69F}" type="presOf" srcId="{4639176A-AF7A-4BA1-968C-33C6D9728AA7}" destId="{E502E221-7AFC-4B9C-A90D-ACBDC66560A9}" srcOrd="0" destOrd="1" presId="urn:microsoft.com/office/officeart/2005/8/layout/cycle4"/>
    <dgm:cxn modelId="{DE026CB3-2C3C-4FA3-AA2F-DDF4F19B8260}" srcId="{8A66C123-AFB5-4B00-BB93-24D3EB759229}" destId="{4639176A-AF7A-4BA1-968C-33C6D9728AA7}" srcOrd="1" destOrd="0" parTransId="{338F01FF-0225-453E-8032-E0C2A8F9E485}" sibTransId="{E387F96F-0D98-4D0B-A83F-38A915373D18}"/>
    <dgm:cxn modelId="{08780343-9A51-4532-9490-B4479E1EA087}" srcId="{B66A0427-E040-4559-8E1D-00B39B41E167}" destId="{C7792AA4-EDFD-4469-A045-38FEAB591EFB}" srcOrd="0" destOrd="0" parTransId="{378A9254-42A7-471B-9A10-AF9F4E47E9C2}" sibTransId="{7F09ED96-3511-4D2B-AEFC-6E225019A85F}"/>
    <dgm:cxn modelId="{877F4E25-837E-4C82-B9C2-5FD697C28B34}" srcId="{4465FB5A-6880-4DBB-8C29-A4047A47778D}" destId="{90D2B39A-FF35-44DB-9D55-012EEDE47867}" srcOrd="0" destOrd="0" parTransId="{C9E5F023-1EDB-4D73-9790-D5318DA24736}" sibTransId="{F5F8DEA1-C9FC-4E4B-81ED-408063D8030D}"/>
    <dgm:cxn modelId="{11692227-F296-41FD-B6D6-A5C8366DF9D5}" type="presOf" srcId="{7DA3505A-7E75-4519-AD37-5E9A6BDAB5E0}" destId="{9D36E426-D52D-473D-87CB-4C9BBBA2FD5C}" srcOrd="0" destOrd="0" presId="urn:microsoft.com/office/officeart/2005/8/layout/cycle4"/>
    <dgm:cxn modelId="{A3D2E57D-A8E3-4530-8015-B2EDB38566C0}" srcId="{4465FB5A-6880-4DBB-8C29-A4047A47778D}" destId="{9B4E5257-813F-44EB-9695-0FB925CA2574}" srcOrd="1" destOrd="0" parTransId="{B817BF91-D867-46A4-B6DC-CBD92187ED7E}" sibTransId="{1D443609-8A5A-4AD0-88B8-9D912792DB39}"/>
    <dgm:cxn modelId="{280660F6-E2AB-47EB-B5C4-C41ECB52A78F}" type="presOf" srcId="{A257DD26-6448-4BD6-A1FD-0A4C7FEC0449}" destId="{638DF65E-7212-46BB-9718-2F54A34E2CA4}" srcOrd="1" destOrd="1" presId="urn:microsoft.com/office/officeart/2005/8/layout/cycle4"/>
    <dgm:cxn modelId="{441C3F76-914F-41BD-B7AC-FD9BE6F3926B}" srcId="{B66A0427-E040-4559-8E1D-00B39B41E167}" destId="{8A66C123-AFB5-4B00-BB93-24D3EB759229}" srcOrd="1" destOrd="0" parTransId="{D5A2CF50-CDB9-4D96-80FA-0326964D58CC}" sibTransId="{BC0BC3D0-C34F-456D-A446-9C5ADE802858}"/>
    <dgm:cxn modelId="{C22C56E1-975B-4DBD-9D94-349FDCB77B38}" type="presOf" srcId="{B235C41E-B558-4B68-A586-5340A82097A1}" destId="{603BC659-BD21-4A70-A349-4C22F6BC5FB1}" srcOrd="1" destOrd="0" presId="urn:microsoft.com/office/officeart/2005/8/layout/cycle4"/>
    <dgm:cxn modelId="{FA7AFCB9-0AB2-400B-A01E-620335C09551}" srcId="{1AC0533E-A42B-4BC3-9B8D-ACDD9FEDC954}" destId="{422F08F8-2D9F-4D94-AB20-6051BE4780AF}" srcOrd="1" destOrd="0" parTransId="{88EA8B47-AA40-4450-8874-0686AF20831C}" sibTransId="{B82777DC-805A-4C0F-9E63-F83E96C2043C}"/>
    <dgm:cxn modelId="{72F93C7A-B858-4E90-BD1B-96F5629BADBD}" type="presOf" srcId="{A257DD26-6448-4BD6-A1FD-0A4C7FEC0449}" destId="{AB1F2655-C885-45FB-896A-B593DBB03C6F}" srcOrd="0" destOrd="1" presId="urn:microsoft.com/office/officeart/2005/8/layout/cycle4"/>
    <dgm:cxn modelId="{32705E9C-67D1-44DF-B04A-54E8A2578EC4}" srcId="{C7792AA4-EDFD-4469-A045-38FEAB591EFB}" destId="{A257DD26-6448-4BD6-A1FD-0A4C7FEC0449}" srcOrd="1" destOrd="0" parTransId="{7371008D-F32A-49C6-BF61-A7CB3DC3B597}" sibTransId="{F474499D-6CBE-4DD6-BD4D-BA146E1ECA1D}"/>
    <dgm:cxn modelId="{D6BC6F7E-2B8C-4607-93AF-2AEE66EB3D10}" type="presOf" srcId="{4465FB5A-6880-4DBB-8C29-A4047A47778D}" destId="{AFC27408-2EE2-4F7F-9974-D8AA08E31EEC}" srcOrd="0" destOrd="0" presId="urn:microsoft.com/office/officeart/2005/8/layout/cycle4"/>
    <dgm:cxn modelId="{19D92462-FF46-436E-9691-3A4411F02768}" type="presOf" srcId="{422F08F8-2D9F-4D94-AB20-6051BE4780AF}" destId="{34A7DE8E-8BE9-4DC4-A051-D71618C60881}" srcOrd="1" destOrd="1" presId="urn:microsoft.com/office/officeart/2005/8/layout/cycle4"/>
    <dgm:cxn modelId="{01AE979D-B4AD-42DC-BA68-07F7720C6BF0}" type="presOf" srcId="{4639176A-AF7A-4BA1-968C-33C6D9728AA7}" destId="{603BC659-BD21-4A70-A349-4C22F6BC5FB1}" srcOrd="1" destOrd="1" presId="urn:microsoft.com/office/officeart/2005/8/layout/cycle4"/>
    <dgm:cxn modelId="{6FCAE7C1-C52D-4EB5-AA16-49B79DCD8845}" type="presOf" srcId="{1AC0533E-A42B-4BC3-9B8D-ACDD9FEDC954}" destId="{D6A86D3E-B249-4BD2-9AFD-3107C1B3950F}" srcOrd="0" destOrd="0" presId="urn:microsoft.com/office/officeart/2005/8/layout/cycle4"/>
    <dgm:cxn modelId="{65BACEC4-57F5-4A9B-9B47-D53A0CE53D0B}" srcId="{1AC0533E-A42B-4BC3-9B8D-ACDD9FEDC954}" destId="{7DA3505A-7E75-4519-AD37-5E9A6BDAB5E0}" srcOrd="0" destOrd="0" parTransId="{AF5DBB5F-C2D9-4628-9F9B-1C1DAC5447AD}" sibTransId="{B5E4665F-18BB-4DFC-9EF4-D7A8BF8E65A4}"/>
    <dgm:cxn modelId="{D59A7FB0-915E-4BF7-8CDA-37479A7BA160}" type="presOf" srcId="{B66A0427-E040-4559-8E1D-00B39B41E167}" destId="{53D21312-8BFD-42B2-BB68-6CB39C562B06}" srcOrd="0" destOrd="0" presId="urn:microsoft.com/office/officeart/2005/8/layout/cycle4"/>
    <dgm:cxn modelId="{470ED70B-E119-4B4D-A6AF-EA9D673CB761}" type="presOf" srcId="{B235C41E-B558-4B68-A586-5340A82097A1}" destId="{E502E221-7AFC-4B9C-A90D-ACBDC66560A9}" srcOrd="0" destOrd="0" presId="urn:microsoft.com/office/officeart/2005/8/layout/cycle4"/>
    <dgm:cxn modelId="{D1FCD7A8-3F20-4761-ADAA-69CD57BBD302}" srcId="{C7792AA4-EDFD-4469-A045-38FEAB591EFB}" destId="{2E589E50-5F72-44CE-8D18-CAF5A0598739}" srcOrd="0" destOrd="0" parTransId="{DAFF64BD-9183-4DD2-A09C-8A46B6967C99}" sibTransId="{5191BC3B-538B-49CA-824D-AE1AB726FA54}"/>
    <dgm:cxn modelId="{42518814-42B1-4D00-A8C0-AEA39C9BB371}" type="presOf" srcId="{9B4E5257-813F-44EB-9695-0FB925CA2574}" destId="{DC5683C4-852B-4745-8A50-6394603DD6E6}" srcOrd="1" destOrd="1" presId="urn:microsoft.com/office/officeart/2005/8/layout/cycle4"/>
    <dgm:cxn modelId="{2CC5E3E8-30F9-4254-888B-D86FA63E0E2C}" type="presParOf" srcId="{53D21312-8BFD-42B2-BB68-6CB39C562B06}" destId="{16061E60-732D-42EE-A5FA-C86CDCC25967}" srcOrd="0" destOrd="0" presId="urn:microsoft.com/office/officeart/2005/8/layout/cycle4"/>
    <dgm:cxn modelId="{57F4DA86-F16E-41D1-AEFA-E7F5B1B8AF5B}" type="presParOf" srcId="{16061E60-732D-42EE-A5FA-C86CDCC25967}" destId="{6BC3439F-8477-4BB2-A373-C904993E4005}" srcOrd="0" destOrd="0" presId="urn:microsoft.com/office/officeart/2005/8/layout/cycle4"/>
    <dgm:cxn modelId="{6B37E684-C2BA-433B-84A8-7D3AAF9BFE8D}" type="presParOf" srcId="{6BC3439F-8477-4BB2-A373-C904993E4005}" destId="{AB1F2655-C885-45FB-896A-B593DBB03C6F}" srcOrd="0" destOrd="0" presId="urn:microsoft.com/office/officeart/2005/8/layout/cycle4"/>
    <dgm:cxn modelId="{1A9C0C60-F2E7-4F71-9934-68E41C0E5E7E}" type="presParOf" srcId="{6BC3439F-8477-4BB2-A373-C904993E4005}" destId="{638DF65E-7212-46BB-9718-2F54A34E2CA4}" srcOrd="1" destOrd="0" presId="urn:microsoft.com/office/officeart/2005/8/layout/cycle4"/>
    <dgm:cxn modelId="{4DA05BD6-0EFA-47E4-B7F9-C31F3C5AF70F}" type="presParOf" srcId="{16061E60-732D-42EE-A5FA-C86CDCC25967}" destId="{72E02014-6A45-47A3-A742-349A1FFC7123}" srcOrd="1" destOrd="0" presId="urn:microsoft.com/office/officeart/2005/8/layout/cycle4"/>
    <dgm:cxn modelId="{07249531-C76A-4F69-BC11-80937CCE1736}" type="presParOf" srcId="{72E02014-6A45-47A3-A742-349A1FFC7123}" destId="{E502E221-7AFC-4B9C-A90D-ACBDC66560A9}" srcOrd="0" destOrd="0" presId="urn:microsoft.com/office/officeart/2005/8/layout/cycle4"/>
    <dgm:cxn modelId="{246AFCF1-59C8-4947-A6EB-7FA640FEE419}" type="presParOf" srcId="{72E02014-6A45-47A3-A742-349A1FFC7123}" destId="{603BC659-BD21-4A70-A349-4C22F6BC5FB1}" srcOrd="1" destOrd="0" presId="urn:microsoft.com/office/officeart/2005/8/layout/cycle4"/>
    <dgm:cxn modelId="{A10B33F0-FEA9-45DB-867E-9E12943906DA}" type="presParOf" srcId="{16061E60-732D-42EE-A5FA-C86CDCC25967}" destId="{3FEAEE78-9C83-4E95-80DE-D256E8C95381}" srcOrd="2" destOrd="0" presId="urn:microsoft.com/office/officeart/2005/8/layout/cycle4"/>
    <dgm:cxn modelId="{51C10C2B-043D-40E6-BA22-EC120D3D4DB4}" type="presParOf" srcId="{3FEAEE78-9C83-4E95-80DE-D256E8C95381}" destId="{E53E2BAB-7B21-4960-ADA6-AE74595ECE23}" srcOrd="0" destOrd="0" presId="urn:microsoft.com/office/officeart/2005/8/layout/cycle4"/>
    <dgm:cxn modelId="{1098796B-6375-42C2-B3E4-97743756ACCC}" type="presParOf" srcId="{3FEAEE78-9C83-4E95-80DE-D256E8C95381}" destId="{DC5683C4-852B-4745-8A50-6394603DD6E6}" srcOrd="1" destOrd="0" presId="urn:microsoft.com/office/officeart/2005/8/layout/cycle4"/>
    <dgm:cxn modelId="{0966B87A-B291-42D7-B56C-4500F84E2D88}" type="presParOf" srcId="{16061E60-732D-42EE-A5FA-C86CDCC25967}" destId="{A0FA7AF6-4EC5-48AD-BB87-DBC1901E9CE5}" srcOrd="3" destOrd="0" presId="urn:microsoft.com/office/officeart/2005/8/layout/cycle4"/>
    <dgm:cxn modelId="{CB812845-D9E1-40C5-A86E-5F023F2E75A7}" type="presParOf" srcId="{A0FA7AF6-4EC5-48AD-BB87-DBC1901E9CE5}" destId="{9D36E426-D52D-473D-87CB-4C9BBBA2FD5C}" srcOrd="0" destOrd="0" presId="urn:microsoft.com/office/officeart/2005/8/layout/cycle4"/>
    <dgm:cxn modelId="{3B93956D-E91B-4B2B-B05F-81AFC6AB6AAE}" type="presParOf" srcId="{A0FA7AF6-4EC5-48AD-BB87-DBC1901E9CE5}" destId="{34A7DE8E-8BE9-4DC4-A051-D71618C60881}" srcOrd="1" destOrd="0" presId="urn:microsoft.com/office/officeart/2005/8/layout/cycle4"/>
    <dgm:cxn modelId="{3015BA68-9EDA-4FC7-904D-F1F2635DC91C}" type="presParOf" srcId="{16061E60-732D-42EE-A5FA-C86CDCC25967}" destId="{2F8D3BE0-2375-4069-AF40-5AA49771914A}" srcOrd="4" destOrd="0" presId="urn:microsoft.com/office/officeart/2005/8/layout/cycle4"/>
    <dgm:cxn modelId="{A58BCD24-920A-4270-82E3-2D34F763FEDB}" type="presParOf" srcId="{53D21312-8BFD-42B2-BB68-6CB39C562B06}" destId="{7B73B661-650A-455E-B49A-79EFBE9AAE84}" srcOrd="1" destOrd="0" presId="urn:microsoft.com/office/officeart/2005/8/layout/cycle4"/>
    <dgm:cxn modelId="{DDD62037-B852-48BB-BD6D-869C8F8839D2}" type="presParOf" srcId="{7B73B661-650A-455E-B49A-79EFBE9AAE84}" destId="{CF28BAB7-EAE0-43D7-923C-13FDA7DD4137}" srcOrd="0" destOrd="0" presId="urn:microsoft.com/office/officeart/2005/8/layout/cycle4"/>
    <dgm:cxn modelId="{A1211462-D76C-491B-B3DE-F4E9593EEE1C}" type="presParOf" srcId="{7B73B661-650A-455E-B49A-79EFBE9AAE84}" destId="{008AD4B3-DE6D-4C39-B5DB-623698D4C0CD}" srcOrd="1" destOrd="0" presId="urn:microsoft.com/office/officeart/2005/8/layout/cycle4"/>
    <dgm:cxn modelId="{CDD97ABE-AB63-4BB9-9306-05EDE9091365}" type="presParOf" srcId="{7B73B661-650A-455E-B49A-79EFBE9AAE84}" destId="{AFC27408-2EE2-4F7F-9974-D8AA08E31EEC}" srcOrd="2" destOrd="0" presId="urn:microsoft.com/office/officeart/2005/8/layout/cycle4"/>
    <dgm:cxn modelId="{AF2404EF-70A2-4625-81D9-B17B09C7C753}" type="presParOf" srcId="{7B73B661-650A-455E-B49A-79EFBE9AAE84}" destId="{D6A86D3E-B249-4BD2-9AFD-3107C1B3950F}" srcOrd="3" destOrd="0" presId="urn:microsoft.com/office/officeart/2005/8/layout/cycle4"/>
    <dgm:cxn modelId="{E3954886-A98B-49FD-A592-9AE95459C294}" type="presParOf" srcId="{7B73B661-650A-455E-B49A-79EFBE9AAE84}" destId="{EE828363-D566-4C92-8B4D-0CA88CF3D8EE}" srcOrd="4" destOrd="0" presId="urn:microsoft.com/office/officeart/2005/8/layout/cycle4"/>
    <dgm:cxn modelId="{136FB792-53B1-40E3-BB08-F0730F036112}" type="presParOf" srcId="{53D21312-8BFD-42B2-BB68-6CB39C562B06}" destId="{DF063409-04EA-4607-892C-08F512235C64}" srcOrd="2" destOrd="0" presId="urn:microsoft.com/office/officeart/2005/8/layout/cycle4"/>
    <dgm:cxn modelId="{7F39EFE4-7348-45DA-8562-84AD2D73445C}" type="presParOf" srcId="{53D21312-8BFD-42B2-BB68-6CB39C562B06}" destId="{CA99C5A0-5F9C-4B04-8AC0-91CFEFE003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E2BAB-7B21-4960-ADA6-AE74595ECE23}">
      <dsp:nvSpPr>
        <dsp:cNvPr id="0" name=""/>
        <dsp:cNvSpPr/>
      </dsp:nvSpPr>
      <dsp:spPr>
        <a:xfrm>
          <a:off x="4487684" y="2372741"/>
          <a:ext cx="1723726" cy="111658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列提纲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案例的格式</a:t>
          </a:r>
          <a:endParaRPr lang="zh-CN" altLang="en-US" sz="1400" kern="1200" dirty="0"/>
        </a:p>
      </dsp:txBody>
      <dsp:txXfrm>
        <a:off x="5029330" y="2676415"/>
        <a:ext cx="1157552" cy="788382"/>
      </dsp:txXfrm>
    </dsp:sp>
    <dsp:sp modelId="{9D36E426-D52D-473D-87CB-4C9BBBA2FD5C}">
      <dsp:nvSpPr>
        <dsp:cNvPr id="0" name=""/>
        <dsp:cNvSpPr/>
      </dsp:nvSpPr>
      <dsp:spPr>
        <a:xfrm>
          <a:off x="1675288" y="2372741"/>
          <a:ext cx="1723726" cy="111658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讨论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润色、补充</a:t>
          </a:r>
          <a:endParaRPr lang="zh-CN" altLang="en-US" sz="1400" kern="1200" dirty="0"/>
        </a:p>
      </dsp:txBody>
      <dsp:txXfrm>
        <a:off x="1699816" y="2676415"/>
        <a:ext cx="1157552" cy="788382"/>
      </dsp:txXfrm>
    </dsp:sp>
    <dsp:sp modelId="{E502E221-7AFC-4B9C-A90D-ACBDC66560A9}">
      <dsp:nvSpPr>
        <dsp:cNvPr id="0" name=""/>
        <dsp:cNvSpPr/>
      </dsp:nvSpPr>
      <dsp:spPr>
        <a:xfrm>
          <a:off x="4487684" y="0"/>
          <a:ext cx="1723726" cy="111658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定性分析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定量分析</a:t>
          </a:r>
          <a:endParaRPr lang="zh-CN" altLang="en-US" sz="1400" kern="1200" dirty="0"/>
        </a:p>
      </dsp:txBody>
      <dsp:txXfrm>
        <a:off x="5029330" y="24528"/>
        <a:ext cx="1157552" cy="788382"/>
      </dsp:txXfrm>
    </dsp:sp>
    <dsp:sp modelId="{AB1F2655-C885-45FB-896A-B593DBB03C6F}">
      <dsp:nvSpPr>
        <dsp:cNvPr id="0" name=""/>
        <dsp:cNvSpPr/>
      </dsp:nvSpPr>
      <dsp:spPr>
        <a:xfrm>
          <a:off x="1675288" y="0"/>
          <a:ext cx="1723726" cy="111658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调研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观察</a:t>
          </a:r>
          <a:endParaRPr lang="zh-CN" altLang="en-US" sz="1400" kern="1200" dirty="0"/>
        </a:p>
      </dsp:txBody>
      <dsp:txXfrm>
        <a:off x="1699816" y="24528"/>
        <a:ext cx="1157552" cy="788382"/>
      </dsp:txXfrm>
    </dsp:sp>
    <dsp:sp modelId="{CF28BAB7-EAE0-43D7-923C-13FDA7DD4137}">
      <dsp:nvSpPr>
        <dsp:cNvPr id="0" name=""/>
        <dsp:cNvSpPr/>
      </dsp:nvSpPr>
      <dsp:spPr>
        <a:xfrm>
          <a:off x="2397579" y="198891"/>
          <a:ext cx="1510877" cy="151087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1. </a:t>
          </a: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搜集   </a:t>
          </a:r>
          <a:endParaRPr lang="en-US" altLang="zh-CN" sz="1800" kern="12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资料</a:t>
          </a:r>
          <a:endParaRPr lang="zh-CN" altLang="en-US" sz="1800" kern="12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sp:txBody>
      <dsp:txXfrm>
        <a:off x="2840105" y="641417"/>
        <a:ext cx="1068351" cy="1068351"/>
      </dsp:txXfrm>
    </dsp:sp>
    <dsp:sp modelId="{008AD4B3-DE6D-4C39-B5DB-623698D4C0CD}">
      <dsp:nvSpPr>
        <dsp:cNvPr id="0" name=""/>
        <dsp:cNvSpPr/>
      </dsp:nvSpPr>
      <dsp:spPr>
        <a:xfrm rot="5400000">
          <a:off x="3978243" y="198891"/>
          <a:ext cx="1510877" cy="151087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2. </a:t>
          </a:r>
          <a:r>
            <a:rPr lang="zh-CN" altLang="en-US" sz="1800" kern="12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整理</a:t>
          </a:r>
          <a:endParaRPr lang="en-US" altLang="zh-CN" sz="1800" kern="120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分析</a:t>
          </a:r>
          <a:endParaRPr lang="zh-CN" altLang="en-US" sz="1800" kern="12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sp:txBody>
      <dsp:txXfrm rot="-5400000">
        <a:off x="3978243" y="641417"/>
        <a:ext cx="1068351" cy="1068351"/>
      </dsp:txXfrm>
    </dsp:sp>
    <dsp:sp modelId="{AFC27408-2EE2-4F7F-9974-D8AA08E31EEC}">
      <dsp:nvSpPr>
        <dsp:cNvPr id="0" name=""/>
        <dsp:cNvSpPr/>
      </dsp:nvSpPr>
      <dsp:spPr>
        <a:xfrm rot="10800000">
          <a:off x="3978243" y="1779555"/>
          <a:ext cx="1510877" cy="151087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4.  </a:t>
          </a: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撰写</a:t>
          </a:r>
          <a:endParaRPr lang="en-US" altLang="zh-CN" sz="1800" kern="12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初稿</a:t>
          </a:r>
          <a:endParaRPr lang="zh-CN" altLang="en-US" sz="1800" kern="12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sp:txBody>
      <dsp:txXfrm rot="10800000">
        <a:off x="3978243" y="1779555"/>
        <a:ext cx="1068351" cy="1068351"/>
      </dsp:txXfrm>
    </dsp:sp>
    <dsp:sp modelId="{D6A86D3E-B249-4BD2-9AFD-3107C1B3950F}">
      <dsp:nvSpPr>
        <dsp:cNvPr id="0" name=""/>
        <dsp:cNvSpPr/>
      </dsp:nvSpPr>
      <dsp:spPr>
        <a:xfrm rot="16200000">
          <a:off x="2397579" y="1779555"/>
          <a:ext cx="1510877" cy="1510877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5. </a:t>
          </a: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修改</a:t>
          </a:r>
          <a:endParaRPr lang="en-US" altLang="zh-CN" sz="1800" kern="1200" dirty="0" smtClean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accent5">
                  <a:lumMod val="75000"/>
                </a:schemeClr>
              </a:solidFill>
              <a:latin typeface="+mn-ea"/>
              <a:ea typeface="+mn-ea"/>
            </a:rPr>
            <a:t>    定稿</a:t>
          </a:r>
          <a:endParaRPr lang="zh-CN" altLang="en-US" sz="1800" kern="1200" dirty="0">
            <a:solidFill>
              <a:schemeClr val="accent5">
                <a:lumMod val="75000"/>
              </a:schemeClr>
            </a:solidFill>
            <a:latin typeface="+mn-ea"/>
            <a:ea typeface="+mn-ea"/>
          </a:endParaRPr>
        </a:p>
      </dsp:txBody>
      <dsp:txXfrm rot="5400000">
        <a:off x="2840105" y="1779555"/>
        <a:ext cx="1068351" cy="1068351"/>
      </dsp:txXfrm>
    </dsp:sp>
    <dsp:sp modelId="{DF063409-04EA-4607-892C-08F512235C64}">
      <dsp:nvSpPr>
        <dsp:cNvPr id="0" name=""/>
        <dsp:cNvSpPr/>
      </dsp:nvSpPr>
      <dsp:spPr>
        <a:xfrm>
          <a:off x="3682522" y="1430623"/>
          <a:ext cx="521654" cy="453612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9C5A0-5F9C-4B04-8AC0-91CFEFE003C5}">
      <dsp:nvSpPr>
        <dsp:cNvPr id="0" name=""/>
        <dsp:cNvSpPr/>
      </dsp:nvSpPr>
      <dsp:spPr>
        <a:xfrm rot="10800000">
          <a:off x="3682522" y="1605089"/>
          <a:ext cx="521654" cy="453612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509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450" y="1663305"/>
            <a:ext cx="3795713" cy="1297779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4070" y="3030142"/>
            <a:ext cx="3811883" cy="370284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6757871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01566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700" y="2847976"/>
            <a:ext cx="5110163" cy="5524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14700" y="3432572"/>
            <a:ext cx="5110163" cy="33932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1041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4150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24518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80636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52813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199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681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4086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2701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3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1A0-AAF0-4C28-BF87-8331BEB79B69}" type="datetimeFigureOut">
              <a:rPr lang="zh-CN" altLang="en-US" smtClean="0"/>
              <a:pPr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DC06-F462-4FD9-AF96-8C0BABBA2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4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6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34897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FF2E821-025F-4B15-A27C-65B12F3A2CA3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2018/10/18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FEDD757-FC75-4840-AABC-5FEC07B4A531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-1"/>
            <a:ext cx="1940492" cy="14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1A0-AAF0-4C28-BF87-8331BEB79B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DC06-F462-4FD9-AF96-8C0BABBA24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22693" y="1491630"/>
              <a:ext cx="6048672" cy="2662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3600" b="1" spc="-150" dirty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教师如何撰写教育案例</a:t>
              </a:r>
            </a:p>
            <a:p>
              <a:pPr algn="ctr"/>
              <a:endParaRPr lang="en-US" altLang="zh-CN" sz="1100" b="1" spc="-150" dirty="0">
                <a:solidFill>
                  <a:srgbClr val="0070C0"/>
                </a:solidFill>
                <a:latin typeface="Measure" pitchFamily="2" charset="0"/>
                <a:ea typeface="微软雅黑" pitchFamily="34" charset="-122"/>
              </a:endParaRPr>
            </a:p>
            <a:p>
              <a:pPr algn="ctr"/>
              <a:r>
                <a:rPr lang="en-US" altLang="zh-CN" sz="2400" b="1" spc="-150" dirty="0" smtClean="0">
                  <a:solidFill>
                    <a:srgbClr val="0070C0"/>
                  </a:solidFill>
                  <a:latin typeface="Measure" pitchFamily="2" charset="0"/>
                  <a:ea typeface="微软雅黑" pitchFamily="34" charset="-122"/>
                </a:rPr>
                <a:t>——</a:t>
              </a:r>
              <a:r>
                <a:rPr lang="zh-CN" altLang="en-US" sz="2400" b="1" spc="-150" dirty="0" smtClean="0">
                  <a:solidFill>
                    <a:srgbClr val="0070C0"/>
                  </a:solidFill>
                  <a:latin typeface="Measure" pitchFamily="2" charset="0"/>
                  <a:ea typeface="微软雅黑" pitchFamily="34" charset="-122"/>
                </a:rPr>
                <a:t>“</a:t>
              </a:r>
              <a:r>
                <a:rPr lang="zh-CN" altLang="en-US" sz="2400" b="1" spc="-150" dirty="0">
                  <a:solidFill>
                    <a:srgbClr val="0070C0"/>
                  </a:solidFill>
                  <a:latin typeface="Measure" pitchFamily="2" charset="0"/>
                  <a:ea typeface="微软雅黑" pitchFamily="34" charset="-122"/>
                </a:rPr>
                <a:t>基于学情调研的行动改进”</a:t>
              </a:r>
              <a:r>
                <a:rPr lang="zh-CN" altLang="en-US" sz="2400" b="1" spc="-150" dirty="0" smtClean="0">
                  <a:solidFill>
                    <a:srgbClr val="0070C0"/>
                  </a:solidFill>
                  <a:latin typeface="Measure" pitchFamily="2" charset="0"/>
                  <a:ea typeface="微软雅黑" pitchFamily="34" charset="-122"/>
                </a:rPr>
                <a:t>案例培训</a:t>
              </a:r>
              <a:endParaRPr lang="en-US" altLang="zh-CN" sz="2400" b="1" spc="-150" dirty="0" smtClean="0">
                <a:solidFill>
                  <a:srgbClr val="0070C0"/>
                </a:solidFill>
                <a:latin typeface="Measure" pitchFamily="2" charset="0"/>
                <a:ea typeface="微软雅黑" pitchFamily="34" charset="-122"/>
              </a:endParaRPr>
            </a:p>
            <a:p>
              <a:pPr algn="ctr"/>
              <a:endParaRPr lang="en-US" altLang="zh-CN" sz="2400" b="1" spc="-150" dirty="0" smtClean="0">
                <a:solidFill>
                  <a:srgbClr val="0070C0"/>
                </a:solidFill>
                <a:latin typeface="Measure" pitchFamily="2" charset="0"/>
                <a:ea typeface="微软雅黑" pitchFamily="34" charset="-122"/>
              </a:endParaRPr>
            </a:p>
            <a:p>
              <a:pPr algn="ctr"/>
              <a:endParaRPr lang="en-US" altLang="zh-CN" sz="1000" b="1" spc="-150" dirty="0">
                <a:solidFill>
                  <a:srgbClr val="0070C0"/>
                </a:solidFill>
                <a:latin typeface="Measure" pitchFamily="2" charset="0"/>
                <a:ea typeface="微软雅黑" pitchFamily="34" charset="-122"/>
              </a:endParaRPr>
            </a:p>
            <a:p>
              <a:pPr algn="ctr"/>
              <a:r>
                <a:rPr lang="zh-CN" altLang="en-US" sz="2200" spc="-150" dirty="0" smtClean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     黄</a:t>
              </a:r>
              <a:r>
                <a:rPr lang="zh-CN" altLang="en-US" sz="2200" spc="-150" dirty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浦区教育</a:t>
              </a:r>
              <a:r>
                <a:rPr lang="zh-CN" altLang="en-US" sz="2200" spc="-150" dirty="0" smtClean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学院科研室</a:t>
              </a:r>
              <a:endParaRPr lang="en-US" altLang="zh-CN" sz="2200" spc="-15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/>
              <a:r>
                <a:rPr lang="en-US" altLang="zh-CN" sz="2200" spc="-150" dirty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  <a:r>
                <a:rPr lang="en-US" altLang="zh-CN" sz="2200" spc="-150" dirty="0" smtClean="0">
                  <a:solidFill>
                    <a:srgbClr val="0070C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                                              </a:t>
              </a:r>
              <a:endParaRPr lang="en-US" altLang="zh-CN" sz="1200" b="1" spc="-150" dirty="0">
                <a:solidFill>
                  <a:srgbClr val="C00000"/>
                </a:solidFill>
                <a:latin typeface="Measure" pitchFamily="2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3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339502"/>
            <a:ext cx="8712968" cy="46805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40000"/>
              </a:lnSpc>
              <a:buNone/>
              <a:defRPr/>
            </a:pPr>
            <a:r>
              <a:rPr lang="zh-CN" altLang="en-US" sz="7200" b="1" dirty="0">
                <a:solidFill>
                  <a:srgbClr val="C00000"/>
                </a:solidFill>
                <a:latin typeface="+mn-ea"/>
              </a:rPr>
              <a:t>（二）案例的基本要素</a:t>
            </a:r>
            <a:endParaRPr lang="en-US" altLang="zh-CN" sz="72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5600" b="1" dirty="0">
                <a:latin typeface="+mn-ea"/>
              </a:rPr>
              <a:t>1</a:t>
            </a:r>
            <a:r>
              <a:rPr lang="zh-CN" altLang="zh-CN" sz="5600" b="1" dirty="0">
                <a:latin typeface="+mn-ea"/>
              </a:rPr>
              <a:t>．背景 </a:t>
            </a:r>
          </a:p>
          <a:p>
            <a:pPr marL="0" indent="0">
              <a:buNone/>
              <a:defRPr/>
            </a:pPr>
            <a:r>
              <a:rPr lang="en-US" altLang="zh-CN" sz="5600" dirty="0">
                <a:latin typeface="+mn-ea"/>
              </a:rPr>
              <a:t>    </a:t>
            </a:r>
            <a:r>
              <a:rPr lang="zh-CN" altLang="zh-CN" sz="5600" dirty="0">
                <a:latin typeface="+mn-ea"/>
              </a:rPr>
              <a:t>交待清楚“故事”发生的时间、地点、人物、事情的起因、经过、结果等</a:t>
            </a:r>
            <a:r>
              <a:rPr lang="zh-CN" altLang="zh-CN" sz="5600" dirty="0" smtClean="0">
                <a:latin typeface="+mn-ea"/>
              </a:rPr>
              <a:t>。</a:t>
            </a:r>
            <a:endParaRPr lang="en-US" altLang="zh-CN" sz="5600" dirty="0" smtClean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5600" b="1" dirty="0" smtClean="0">
                <a:latin typeface="+mn-ea"/>
              </a:rPr>
              <a:t>2</a:t>
            </a:r>
            <a:r>
              <a:rPr lang="zh-CN" altLang="zh-CN" sz="5600" b="1" dirty="0">
                <a:latin typeface="+mn-ea"/>
              </a:rPr>
              <a:t>．主题 </a:t>
            </a:r>
          </a:p>
          <a:p>
            <a:pPr marL="0" indent="0">
              <a:buNone/>
              <a:defRPr/>
            </a:pPr>
            <a:r>
              <a:rPr lang="en-US" altLang="zh-CN" sz="5600" dirty="0">
                <a:latin typeface="+mn-ea"/>
              </a:rPr>
              <a:t>    </a:t>
            </a:r>
            <a:r>
              <a:rPr lang="zh-CN" altLang="zh-CN" sz="5600" dirty="0">
                <a:latin typeface="+mn-ea"/>
              </a:rPr>
              <a:t>案例要有一个鲜明的主题</a:t>
            </a:r>
            <a:r>
              <a:rPr lang="zh-CN" altLang="zh-CN" sz="5600" dirty="0" smtClean="0">
                <a:latin typeface="+mn-ea"/>
              </a:rPr>
              <a:t>，</a:t>
            </a:r>
            <a:r>
              <a:rPr lang="zh-CN" altLang="en-US" sz="5600" dirty="0" smtClean="0">
                <a:latin typeface="+mn-ea"/>
              </a:rPr>
              <a:t>如</a:t>
            </a:r>
            <a:r>
              <a:rPr lang="zh-CN" altLang="zh-CN" sz="5600" dirty="0" smtClean="0">
                <a:latin typeface="+mn-ea"/>
              </a:rPr>
              <a:t>反映对</a:t>
            </a:r>
            <a:r>
              <a:rPr lang="zh-CN" altLang="en-US" sz="5600" dirty="0">
                <a:latin typeface="+mn-ea"/>
              </a:rPr>
              <a:t>教育</a:t>
            </a:r>
            <a:r>
              <a:rPr lang="zh-CN" altLang="zh-CN" sz="5600" dirty="0" smtClean="0">
                <a:latin typeface="+mn-ea"/>
              </a:rPr>
              <a:t>理念</a:t>
            </a:r>
            <a:r>
              <a:rPr lang="zh-CN" altLang="zh-CN" sz="5600" dirty="0">
                <a:latin typeface="+mn-ea"/>
              </a:rPr>
              <a:t>的认识、理解和</a:t>
            </a:r>
            <a:r>
              <a:rPr lang="zh-CN" altLang="zh-CN" sz="5600" dirty="0" smtClean="0">
                <a:latin typeface="+mn-ea"/>
              </a:rPr>
              <a:t>实践</a:t>
            </a:r>
            <a:r>
              <a:rPr lang="zh-CN" altLang="en-US" sz="5600" dirty="0" smtClean="0">
                <a:latin typeface="+mn-ea"/>
              </a:rPr>
              <a:t>；</a:t>
            </a:r>
            <a:r>
              <a:rPr lang="zh-CN" altLang="zh-CN" sz="5600" dirty="0" smtClean="0">
                <a:latin typeface="+mn-ea"/>
              </a:rPr>
              <a:t>教师角色转变</a:t>
            </a:r>
            <a:r>
              <a:rPr lang="zh-CN" altLang="en-US" sz="5600" dirty="0" smtClean="0">
                <a:latin typeface="+mn-ea"/>
              </a:rPr>
              <a:t>；</a:t>
            </a:r>
            <a:r>
              <a:rPr lang="zh-CN" altLang="zh-CN" sz="5600" dirty="0" smtClean="0">
                <a:latin typeface="+mn-ea"/>
              </a:rPr>
              <a:t>教</a:t>
            </a:r>
            <a:r>
              <a:rPr lang="zh-CN" altLang="en-US" sz="5600" dirty="0" smtClean="0">
                <a:latin typeface="+mn-ea"/>
              </a:rPr>
              <a:t>与学方式的</a:t>
            </a:r>
            <a:r>
              <a:rPr lang="zh-CN" altLang="zh-CN" sz="5600" dirty="0" smtClean="0">
                <a:latin typeface="+mn-ea"/>
              </a:rPr>
              <a:t>变化等</a:t>
            </a:r>
            <a:r>
              <a:rPr lang="zh-CN" altLang="en-US" sz="5600" dirty="0" smtClean="0">
                <a:latin typeface="+mn-ea"/>
              </a:rPr>
              <a:t>。</a:t>
            </a:r>
            <a:endParaRPr lang="en-US" altLang="zh-CN" sz="5600" dirty="0" smtClean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5600" b="1" dirty="0" smtClean="0">
                <a:latin typeface="+mn-ea"/>
              </a:rPr>
              <a:t>3</a:t>
            </a:r>
            <a:r>
              <a:rPr lang="zh-CN" altLang="zh-CN" sz="5600" b="1" dirty="0">
                <a:latin typeface="+mn-ea"/>
              </a:rPr>
              <a:t>．细节 </a:t>
            </a:r>
          </a:p>
          <a:p>
            <a:pPr marL="0" indent="0">
              <a:buNone/>
              <a:defRPr/>
            </a:pPr>
            <a:r>
              <a:rPr lang="en-US" altLang="zh-CN" sz="5600" dirty="0">
                <a:latin typeface="+mn-ea"/>
              </a:rPr>
              <a:t> </a:t>
            </a:r>
            <a:r>
              <a:rPr lang="en-US" altLang="zh-CN" sz="5600" dirty="0" smtClean="0">
                <a:latin typeface="+mn-ea"/>
              </a:rPr>
              <a:t>   </a:t>
            </a:r>
            <a:r>
              <a:rPr lang="zh-CN" altLang="zh-CN" sz="5600" dirty="0">
                <a:latin typeface="+mn-ea"/>
              </a:rPr>
              <a:t>有针对性地选择最能反映主题</a:t>
            </a:r>
            <a:r>
              <a:rPr lang="zh-CN" altLang="zh-CN" sz="5600" dirty="0" smtClean="0">
                <a:latin typeface="+mn-ea"/>
              </a:rPr>
              <a:t>的内容</a:t>
            </a:r>
            <a:r>
              <a:rPr lang="zh-CN" altLang="zh-CN" sz="5600" dirty="0">
                <a:latin typeface="+mn-ea"/>
              </a:rPr>
              <a:t>，把关键性的细节写清楚。</a:t>
            </a:r>
            <a:r>
              <a:rPr lang="zh-CN" altLang="zh-CN" sz="5600" b="1" dirty="0">
                <a:latin typeface="+mn-ea"/>
              </a:rPr>
              <a:t>要特别注意提示人物的心理。因为人物的行为是故事的表面现象，人物的心理则是故事发展的内在依据</a:t>
            </a:r>
            <a:r>
              <a:rPr lang="zh-CN" altLang="zh-CN" sz="5600" b="1" dirty="0" smtClean="0">
                <a:latin typeface="+mn-ea"/>
              </a:rPr>
              <a:t>。</a:t>
            </a:r>
            <a:r>
              <a:rPr lang="en-US" altLang="zh-CN" sz="5600" b="1" dirty="0" smtClean="0">
                <a:latin typeface="+mn-ea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5600" b="1" dirty="0" smtClean="0">
                <a:latin typeface="+mn-ea"/>
              </a:rPr>
              <a:t>4</a:t>
            </a:r>
            <a:r>
              <a:rPr lang="zh-CN" altLang="zh-CN" sz="5600" b="1" dirty="0">
                <a:latin typeface="+mn-ea"/>
              </a:rPr>
              <a:t>．结果 </a:t>
            </a:r>
          </a:p>
          <a:p>
            <a:pPr marL="0" indent="0">
              <a:buNone/>
              <a:defRPr/>
            </a:pPr>
            <a:r>
              <a:rPr lang="en-US" altLang="zh-CN" sz="5600" dirty="0">
                <a:latin typeface="+mn-ea"/>
              </a:rPr>
              <a:t>    </a:t>
            </a:r>
            <a:r>
              <a:rPr lang="zh-CN" altLang="zh-CN" sz="5600" dirty="0" smtClean="0">
                <a:latin typeface="+mn-ea"/>
              </a:rPr>
              <a:t>案例要</a:t>
            </a:r>
            <a:r>
              <a:rPr lang="zh-CN" altLang="zh-CN" sz="5600" dirty="0">
                <a:latin typeface="+mn-ea"/>
              </a:rPr>
              <a:t>交待教学的结果——某种教学措施的即时效果，包括学生的反应和教师的感受等，可以是成功的经验，也可以是失败的教训。</a:t>
            </a:r>
            <a:r>
              <a:rPr lang="en-US" altLang="zh-CN" sz="5600" dirty="0">
                <a:latin typeface="+mn-ea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5600" b="1" dirty="0">
                <a:latin typeface="+mn-ea"/>
              </a:rPr>
              <a:t>5</a:t>
            </a:r>
            <a:r>
              <a:rPr lang="zh-CN" altLang="zh-CN" sz="5600" b="1" dirty="0">
                <a:latin typeface="+mn-ea"/>
              </a:rPr>
              <a:t>．评析 </a:t>
            </a:r>
            <a:endParaRPr lang="en-US" altLang="zh-CN" sz="56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5600" dirty="0">
                <a:latin typeface="+mn-ea"/>
              </a:rPr>
              <a:t>    </a:t>
            </a:r>
            <a:r>
              <a:rPr lang="zh-CN" altLang="zh-CN" sz="5600" dirty="0">
                <a:latin typeface="+mn-ea"/>
              </a:rPr>
              <a:t>评析是在记叙基础上的议论，表明对案例所反映的主题和内容的看法和分析</a:t>
            </a:r>
            <a:r>
              <a:rPr lang="zh-CN" altLang="zh-CN" sz="5600" dirty="0" smtClean="0">
                <a:latin typeface="+mn-ea"/>
              </a:rPr>
              <a:t>，揭示</a:t>
            </a:r>
            <a:r>
              <a:rPr lang="zh-CN" altLang="zh-CN" sz="5600" dirty="0">
                <a:latin typeface="+mn-ea"/>
              </a:rPr>
              <a:t>事件的意义和价值</a:t>
            </a:r>
            <a:r>
              <a:rPr lang="zh-CN" altLang="zh-CN" sz="5600" dirty="0" smtClean="0">
                <a:latin typeface="+mn-ea"/>
              </a:rPr>
              <a:t>。</a:t>
            </a:r>
            <a:endParaRPr lang="en-US" altLang="zh-CN" sz="5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80340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67544" y="195486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（三）案例的主要格式</a:t>
            </a:r>
            <a:endParaRPr lang="en-US" altLang="zh-CN" b="1" dirty="0">
              <a:solidFill>
                <a:srgbClr val="C00000"/>
              </a:solidFill>
              <a:latin typeface="+mn-ea"/>
            </a:endParaRPr>
          </a:p>
          <a:p>
            <a:pPr marL="342900" indent="-342900" algn="just">
              <a:lnSpc>
                <a:spcPct val="130000"/>
              </a:lnSpc>
              <a:buBlip>
                <a:blip r:embed="rId2"/>
              </a:buBlip>
              <a:defRPr/>
            </a:pPr>
            <a:r>
              <a:rPr lang="zh-CN" altLang="en-US" dirty="0">
                <a:latin typeface="+mn-ea"/>
              </a:rPr>
              <a:t>背景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情境描述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问题探究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评析反思 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en-US" dirty="0">
                <a:latin typeface="+mn-ea"/>
              </a:rPr>
              <a:t>案例背景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案例描述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案例分析 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en-US" dirty="0">
                <a:latin typeface="+mn-ea"/>
              </a:rPr>
              <a:t>案例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问题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分析 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en-US" dirty="0">
                <a:latin typeface="+mn-ea"/>
              </a:rPr>
              <a:t>案例过程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案例反思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51520" y="2523873"/>
            <a:ext cx="5760640" cy="25152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127" y="-25256"/>
            <a:ext cx="3888723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65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886700" cy="129614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750"/>
              </a:spcBef>
              <a:defRPr/>
            </a:pPr>
            <a:r>
              <a:rPr lang="zh-CN" altLang="en-US" sz="1800" dirty="0" smtClean="0">
                <a:solidFill>
                  <a:srgbClr val="C00000"/>
                </a:solidFill>
                <a:latin typeface="+mn-ea"/>
              </a:rPr>
              <a:t>（四）案例的写作方法</a:t>
            </a:r>
            <a:r>
              <a:rPr lang="en-US" altLang="zh-CN" sz="1800" dirty="0" smtClean="0">
                <a:solidFill>
                  <a:srgbClr val="C00000"/>
                </a:solidFill>
                <a:latin typeface="+mn-ea"/>
              </a:rPr>
              <a:t/>
            </a:r>
            <a:br>
              <a:rPr lang="en-US" altLang="zh-CN" sz="1800" dirty="0" smtClean="0">
                <a:solidFill>
                  <a:srgbClr val="C00000"/>
                </a:solidFill>
                <a:latin typeface="+mn-ea"/>
              </a:rPr>
            </a:br>
            <a:r>
              <a:rPr lang="en-US" altLang="zh-CN" sz="1800" dirty="0" smtClean="0">
                <a:solidFill>
                  <a:srgbClr val="C00000"/>
                </a:solidFill>
                <a:latin typeface="+mn-ea"/>
              </a:rPr>
              <a:t/>
            </a:r>
            <a:br>
              <a:rPr lang="en-US" altLang="zh-CN" sz="1800" dirty="0" smtClean="0">
                <a:solidFill>
                  <a:srgbClr val="C00000"/>
                </a:solidFill>
                <a:latin typeface="+mn-ea"/>
              </a:rPr>
            </a:br>
            <a:r>
              <a:rPr lang="zh-CN" altLang="zh-CN" sz="1800" b="0" dirty="0" smtClean="0">
                <a:solidFill>
                  <a:srgbClr val="3F3F3F"/>
                </a:solidFill>
                <a:latin typeface="微软雅黑"/>
                <a:cs typeface="+mn-cs"/>
              </a:rPr>
              <a:t>撰写</a:t>
            </a:r>
            <a:r>
              <a:rPr lang="zh-CN" altLang="zh-CN" sz="1800" b="0" dirty="0">
                <a:solidFill>
                  <a:srgbClr val="3F3F3F"/>
                </a:solidFill>
                <a:latin typeface="微软雅黑"/>
                <a:cs typeface="+mn-cs"/>
              </a:rPr>
              <a:t>案例一般有以下基本步骤：</a:t>
            </a:r>
            <a:r>
              <a:rPr lang="en-US" altLang="zh-CN" sz="1800" b="0" dirty="0">
                <a:solidFill>
                  <a:srgbClr val="3F3F3F"/>
                </a:solidFill>
                <a:latin typeface="微软雅黑"/>
                <a:cs typeface="+mn-cs"/>
              </a:rPr>
              <a:t>  </a:t>
            </a:r>
            <a:endParaRPr lang="zh-CN" altLang="en-US" sz="18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110319"/>
              </p:ext>
            </p:extLst>
          </p:nvPr>
        </p:nvGraphicFramePr>
        <p:xfrm>
          <a:off x="621460" y="1491630"/>
          <a:ext cx="78867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4139952" y="2948260"/>
            <a:ext cx="1152128" cy="576064"/>
            <a:chOff x="7596336" y="2571750"/>
            <a:chExt cx="1296144" cy="576064"/>
          </a:xfrm>
        </p:grpSpPr>
        <p:sp>
          <p:nvSpPr>
            <p:cNvPr id="11" name="椭圆 10"/>
            <p:cNvSpPr/>
            <p:nvPr/>
          </p:nvSpPr>
          <p:spPr>
            <a:xfrm>
              <a:off x="7596336" y="2571750"/>
              <a:ext cx="1117949" cy="5760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96336" y="267511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  主题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61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2" b="41613"/>
          <a:stretch/>
        </p:blipFill>
        <p:spPr bwMode="auto">
          <a:xfrm>
            <a:off x="899592" y="699542"/>
            <a:ext cx="6773379" cy="3744416"/>
          </a:xfrm>
          <a:prstGeom prst="rect">
            <a:avLst/>
          </a:prstGeom>
          <a:ln w="12700">
            <a:solidFill>
              <a:srgbClr val="01B7D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452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339502"/>
            <a:ext cx="8119814" cy="27363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1600" dirty="0" smtClean="0">
                <a:solidFill>
                  <a:srgbClr val="00B050"/>
                </a:solidFill>
                <a:latin typeface="+mn-ea"/>
              </a:rPr>
              <a:t>接下来我们</a:t>
            </a:r>
            <a:r>
              <a:rPr lang="zh-CN" altLang="zh-CN" sz="1600" dirty="0" smtClean="0">
                <a:solidFill>
                  <a:srgbClr val="00B050"/>
                </a:solidFill>
                <a:latin typeface="+mn-ea"/>
              </a:rPr>
              <a:t>从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案例的基本结构要素来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探讨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案例的写作</a:t>
            </a:r>
            <a:r>
              <a:rPr lang="zh-CN" altLang="zh-CN" sz="1600" dirty="0" smtClean="0">
                <a:solidFill>
                  <a:srgbClr val="00B050"/>
                </a:solidFill>
                <a:latin typeface="+mn-ea"/>
              </a:rPr>
              <a:t>方法</a:t>
            </a:r>
            <a:r>
              <a:rPr lang="en-US" altLang="zh-CN" sz="1600" dirty="0" smtClean="0">
                <a:solidFill>
                  <a:srgbClr val="00B050"/>
                </a:solidFill>
                <a:latin typeface="+mn-ea"/>
              </a:rPr>
              <a:t>  </a:t>
            </a:r>
            <a:endParaRPr lang="zh-CN" altLang="zh-CN" sz="1600" dirty="0">
              <a:solidFill>
                <a:srgbClr val="00B050"/>
              </a:solidFill>
              <a:latin typeface="+mn-ea"/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+mn-ea"/>
              </a:rPr>
              <a:t>1. </a:t>
            </a:r>
            <a:r>
              <a:rPr lang="zh-CN" altLang="zh-CN" sz="1600" b="1" dirty="0" smtClean="0">
                <a:solidFill>
                  <a:srgbClr val="C00000"/>
                </a:solidFill>
                <a:latin typeface="+mn-ea"/>
              </a:rPr>
              <a:t>背景</a:t>
            </a:r>
            <a:r>
              <a:rPr lang="zh-CN" altLang="zh-CN" sz="1600" b="1" dirty="0">
                <a:solidFill>
                  <a:srgbClr val="C00000"/>
                </a:solidFill>
                <a:latin typeface="+mn-ea"/>
              </a:rPr>
              <a:t>的写法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  </a:t>
            </a:r>
            <a:endParaRPr lang="zh-CN" altLang="zh-CN" sz="16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1600" dirty="0">
                <a:latin typeface="+mn-ea"/>
              </a:rPr>
              <a:t>    </a:t>
            </a:r>
            <a:r>
              <a:rPr lang="zh-CN" altLang="en-US" sz="1600" dirty="0" smtClean="0">
                <a:latin typeface="+mn-ea"/>
              </a:rPr>
              <a:t>在案例的叙述中，对问题及其解决方法的评析都和背景有关。</a:t>
            </a:r>
            <a:r>
              <a:rPr lang="zh-CN" altLang="zh-CN" sz="1600" dirty="0" smtClean="0">
                <a:latin typeface="+mn-ea"/>
              </a:rPr>
              <a:t>写作</a:t>
            </a:r>
            <a:r>
              <a:rPr lang="zh-CN" altLang="zh-CN" sz="1600" dirty="0">
                <a:latin typeface="+mn-ea"/>
              </a:rPr>
              <a:t>前应了解案例</a:t>
            </a:r>
            <a:r>
              <a:rPr lang="zh-CN" altLang="zh-CN" sz="1600" dirty="0" smtClean="0">
                <a:latin typeface="+mn-ea"/>
              </a:rPr>
              <a:t>背景</a:t>
            </a:r>
            <a:r>
              <a:rPr lang="zh-CN" altLang="en-US" sz="1600" dirty="0" smtClean="0">
                <a:latin typeface="+mn-ea"/>
              </a:rPr>
              <a:t>，有的还需要有</a:t>
            </a:r>
            <a:r>
              <a:rPr lang="zh-CN" altLang="zh-CN" sz="1600" dirty="0" smtClean="0">
                <a:latin typeface="+mn-ea"/>
              </a:rPr>
              <a:t>调查</a:t>
            </a:r>
            <a:r>
              <a:rPr lang="zh-CN" altLang="zh-CN" sz="1600" dirty="0">
                <a:latin typeface="+mn-ea"/>
              </a:rPr>
              <a:t>、深度</a:t>
            </a:r>
            <a:r>
              <a:rPr lang="zh-CN" altLang="zh-CN" sz="1600" dirty="0" smtClean="0">
                <a:latin typeface="+mn-ea"/>
              </a:rPr>
              <a:t>访谈、</a:t>
            </a:r>
            <a:r>
              <a:rPr lang="zh-CN" altLang="zh-CN" sz="1600" dirty="0">
                <a:latin typeface="+mn-ea"/>
              </a:rPr>
              <a:t>作业分析、</a:t>
            </a:r>
            <a:r>
              <a:rPr lang="zh-CN" altLang="zh-CN" sz="1600" dirty="0" smtClean="0">
                <a:latin typeface="+mn-ea"/>
              </a:rPr>
              <a:t>资料的定性</a:t>
            </a:r>
            <a:r>
              <a:rPr lang="zh-CN" altLang="en-US" sz="1600" dirty="0" smtClean="0">
                <a:latin typeface="+mn-ea"/>
              </a:rPr>
              <a:t>和</a:t>
            </a:r>
            <a:r>
              <a:rPr lang="zh-CN" altLang="zh-CN" sz="1600" dirty="0" smtClean="0">
                <a:latin typeface="+mn-ea"/>
              </a:rPr>
              <a:t>定量分析等</a:t>
            </a:r>
            <a:r>
              <a:rPr lang="zh-CN" altLang="zh-CN" sz="1600" dirty="0">
                <a:latin typeface="+mn-ea"/>
              </a:rPr>
              <a:t>。然后根据需要向读者交代故事发生的背景情况，如时间、地点、人物、事情的起因</a:t>
            </a:r>
            <a:r>
              <a:rPr lang="zh-CN" altLang="zh-CN" sz="1600" dirty="0" smtClean="0">
                <a:latin typeface="+mn-ea"/>
              </a:rPr>
              <a:t>等。</a:t>
            </a:r>
            <a:r>
              <a:rPr lang="zh-CN" altLang="en-US" sz="1600" dirty="0" smtClean="0">
                <a:latin typeface="+mn-ea"/>
              </a:rPr>
              <a:t>背景可分为直接背景和间接背景。</a:t>
            </a:r>
            <a:r>
              <a:rPr lang="en-US" altLang="zh-CN" sz="1600" dirty="0" smtClean="0">
                <a:latin typeface="+mn-ea"/>
              </a:rPr>
              <a:t>  </a:t>
            </a:r>
            <a:endParaRPr lang="zh-CN" altLang="zh-CN" sz="1600" dirty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1308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5486"/>
            <a:ext cx="8424936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2. </a:t>
            </a: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标题</a:t>
            </a:r>
            <a:r>
              <a:rPr lang="zh-CN" altLang="zh-CN" b="1" dirty="0" smtClean="0">
                <a:solidFill>
                  <a:srgbClr val="C00000"/>
                </a:solidFill>
                <a:latin typeface="+mn-ea"/>
              </a:rPr>
              <a:t>的</a:t>
            </a:r>
            <a:r>
              <a:rPr lang="zh-CN" altLang="zh-CN" b="1" dirty="0">
                <a:solidFill>
                  <a:srgbClr val="C00000"/>
                </a:solidFill>
                <a:latin typeface="+mn-ea"/>
              </a:rPr>
              <a:t>拟订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  </a:t>
            </a:r>
            <a:endParaRPr lang="zh-CN" altLang="zh-CN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en-US" sz="1600" dirty="0">
                <a:latin typeface="+mn-ea"/>
              </a:rPr>
              <a:t>    标题应该用最简洁的词语反映案例的主旨</a:t>
            </a:r>
            <a:r>
              <a:rPr lang="zh-CN" altLang="en-US" sz="1600" dirty="0" smtClean="0">
                <a:latin typeface="+mn-ea"/>
              </a:rPr>
              <a:t>，标题要准确</a:t>
            </a:r>
            <a:r>
              <a:rPr lang="zh-CN" altLang="en-US" sz="1600" dirty="0">
                <a:latin typeface="+mn-ea"/>
              </a:rPr>
              <a:t>得体，精炼简短，</a:t>
            </a:r>
            <a:r>
              <a:rPr lang="zh-CN" altLang="en-US" sz="1600" dirty="0" smtClean="0">
                <a:latin typeface="+mn-ea"/>
              </a:rPr>
              <a:t>醒目有深度</a:t>
            </a:r>
            <a:r>
              <a:rPr lang="zh-CN" altLang="en-US" sz="1600" dirty="0">
                <a:latin typeface="+mn-ea"/>
              </a:rPr>
              <a:t>。</a:t>
            </a:r>
            <a:endParaRPr lang="zh-CN" altLang="zh-CN" sz="1600" dirty="0">
              <a:latin typeface="+mn-ea"/>
            </a:endParaRPr>
          </a:p>
          <a:p>
            <a:pPr>
              <a:defRPr/>
            </a:pPr>
            <a:r>
              <a:rPr lang="zh-CN" altLang="en-US" sz="1600" b="1" dirty="0" smtClean="0"/>
              <a:t>不要</a:t>
            </a:r>
            <a:r>
              <a:rPr lang="zh-CN" altLang="zh-CN" sz="1600" b="1" dirty="0" smtClean="0"/>
              <a:t>过于</a:t>
            </a:r>
            <a:r>
              <a:rPr lang="zh-CN" altLang="zh-CN" sz="1600" b="1" dirty="0"/>
              <a:t>随意</a:t>
            </a:r>
            <a:r>
              <a:rPr lang="en-US" altLang="zh-CN" sz="1600" b="1" dirty="0"/>
              <a:t> </a:t>
            </a:r>
          </a:p>
          <a:p>
            <a:pPr>
              <a:defRPr/>
            </a:pPr>
            <a:r>
              <a:rPr lang="zh-CN" altLang="zh-CN" sz="1600" b="1" dirty="0"/>
              <a:t>主题</a:t>
            </a:r>
            <a:r>
              <a:rPr lang="zh-CN" altLang="en-US" sz="1600" b="1" dirty="0"/>
              <a:t>要突出</a:t>
            </a:r>
            <a:r>
              <a:rPr lang="en-US" altLang="zh-CN" sz="1600" b="1" dirty="0"/>
              <a:t>      </a:t>
            </a:r>
          </a:p>
          <a:p>
            <a:pPr marL="0" indent="0">
              <a:buNone/>
              <a:defRPr/>
            </a:pPr>
            <a:r>
              <a:rPr lang="en-US" altLang="zh-CN" sz="1600" dirty="0" smtClean="0">
                <a:latin typeface="+mn-ea"/>
              </a:rPr>
              <a:t>    </a:t>
            </a:r>
            <a:r>
              <a:rPr lang="zh-CN" altLang="en-US" sz="1600" dirty="0" smtClean="0">
                <a:latin typeface="+mn-ea"/>
              </a:rPr>
              <a:t>题目要能突出主题，有艺术性、教育性、新颖性引起读者兴趣。</a:t>
            </a:r>
            <a:endParaRPr lang="en-US" altLang="zh-CN" sz="1600" dirty="0" smtClean="0">
              <a:latin typeface="+mn-ea"/>
            </a:endParaRPr>
          </a:p>
          <a:p>
            <a:pPr>
              <a:defRPr/>
            </a:pPr>
            <a:r>
              <a:rPr lang="zh-CN" altLang="en-US" sz="1600" b="1" dirty="0" smtClean="0"/>
              <a:t>用突出</a:t>
            </a:r>
            <a:r>
              <a:rPr lang="zh-CN" altLang="en-US" sz="1600" b="1" dirty="0"/>
              <a:t>事件作为</a:t>
            </a:r>
            <a:r>
              <a:rPr lang="zh-CN" altLang="en-US" sz="1600" b="1" dirty="0" smtClean="0"/>
              <a:t>标题：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哄堂大笑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之后、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档案袋带来的成就感、</a:t>
            </a:r>
            <a:r>
              <a:rPr lang="zh-CN" altLang="zh-CN" sz="1600" b="1" dirty="0">
                <a:latin typeface="楷体" pitchFamily="49" charset="-122"/>
                <a:ea typeface="楷体" pitchFamily="49" charset="-122"/>
              </a:rPr>
              <a:t>做一个“不公平的老师”</a:t>
            </a:r>
            <a:endParaRPr lang="en-US" altLang="zh-CN" sz="16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600" b="1" dirty="0" smtClean="0"/>
              <a:t>用主题作为标题：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学会应对“搅局”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学生、在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疑处悟成长</a:t>
            </a:r>
            <a:endParaRPr lang="en-US" altLang="zh-CN" sz="1600" b="1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  <a:defRPr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</a:t>
            </a:r>
            <a:r>
              <a:rPr lang="zh-CN" altLang="en-US" sz="1600" dirty="0" smtClean="0">
                <a:latin typeface="+mn-ea"/>
              </a:rPr>
              <a:t>标题的常见风格有</a:t>
            </a:r>
            <a:endParaRPr lang="en-US" altLang="zh-CN" sz="1600" dirty="0">
              <a:latin typeface="+mn-ea"/>
            </a:endParaRPr>
          </a:p>
          <a:p>
            <a:pPr>
              <a:defRPr/>
            </a:pPr>
            <a:r>
              <a:rPr lang="zh-CN" altLang="en-US" sz="1600" b="1" dirty="0" smtClean="0"/>
              <a:t>矛盾</a:t>
            </a:r>
            <a:r>
              <a:rPr lang="zh-CN" altLang="en-US" sz="1600" b="1" dirty="0"/>
              <a:t>冲突式</a:t>
            </a:r>
            <a:r>
              <a:rPr lang="zh-CN" altLang="en-US" sz="1600" b="1" dirty="0" smtClean="0"/>
              <a:t>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制度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vs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情面 </a:t>
            </a:r>
          </a:p>
          <a:p>
            <a:pPr>
              <a:defRPr/>
            </a:pPr>
            <a:r>
              <a:rPr lang="zh-CN" altLang="en-US" sz="1600" b="1" dirty="0" smtClean="0"/>
              <a:t>正向引导式：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三段式铃声的妙用、暖心窝的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“教师寄语”、赏识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让孩子的笑脸更灿烂</a:t>
            </a:r>
            <a:endParaRPr lang="en-US" altLang="zh-CN" sz="16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1600" b="1" dirty="0" smtClean="0"/>
              <a:t>问题</a:t>
            </a:r>
            <a:r>
              <a:rPr lang="zh-CN" altLang="en-US" sz="1600" b="1" dirty="0"/>
              <a:t>反省式</a:t>
            </a:r>
            <a:r>
              <a:rPr lang="zh-CN" altLang="en-US" sz="1600" b="1" dirty="0" smtClean="0"/>
              <a:t>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学校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监护人？</a:t>
            </a:r>
            <a:endParaRPr lang="en-US" altLang="zh-CN" sz="16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94443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7494"/>
            <a:ext cx="8640960" cy="50200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3. </a:t>
            </a:r>
            <a:r>
              <a:rPr lang="zh-CN" altLang="zh-CN" b="1" dirty="0" smtClean="0">
                <a:solidFill>
                  <a:srgbClr val="C00000"/>
                </a:solidFill>
                <a:latin typeface="+mn-ea"/>
              </a:rPr>
              <a:t>情境</a:t>
            </a:r>
            <a:r>
              <a:rPr lang="zh-CN" altLang="zh-CN" b="1" dirty="0">
                <a:solidFill>
                  <a:srgbClr val="C00000"/>
                </a:solidFill>
                <a:latin typeface="+mn-ea"/>
              </a:rPr>
              <a:t>描述的写法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  </a:t>
            </a:r>
            <a:endParaRPr lang="en-US" altLang="zh-CN" b="1" dirty="0" smtClean="0">
              <a:solidFill>
                <a:srgbClr val="C00000"/>
              </a:solidFill>
              <a:latin typeface="+mn-ea"/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r>
              <a:rPr lang="en-US" altLang="zh-CN" dirty="0" smtClean="0">
                <a:latin typeface="+mn-ea"/>
              </a:rPr>
              <a:t>    </a:t>
            </a:r>
            <a:r>
              <a:rPr lang="zh-CN" altLang="zh-CN" dirty="0" smtClean="0">
                <a:latin typeface="+mn-ea"/>
              </a:rPr>
              <a:t>情境描述是</a:t>
            </a:r>
            <a:r>
              <a:rPr lang="zh-CN" altLang="zh-CN" dirty="0">
                <a:latin typeface="+mn-ea"/>
              </a:rPr>
              <a:t>案例的构成主体。在写作上有</a:t>
            </a:r>
            <a:r>
              <a:rPr lang="zh-CN" altLang="zh-CN" dirty="0" smtClean="0">
                <a:latin typeface="+mn-ea"/>
              </a:rPr>
              <a:t>以下特点</a:t>
            </a:r>
            <a:r>
              <a:rPr lang="zh-CN" altLang="zh-CN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  </a:t>
            </a:r>
            <a:endParaRPr lang="zh-CN" altLang="zh-CN" dirty="0">
              <a:latin typeface="+mn-ea"/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endParaRPr lang="zh-CN" altLang="zh-CN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"/>
          <a:stretch/>
        </p:blipFill>
        <p:spPr bwMode="auto">
          <a:xfrm>
            <a:off x="971600" y="1347614"/>
            <a:ext cx="5718001" cy="36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969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31640" y="1995686"/>
            <a:ext cx="7076396" cy="3046590"/>
            <a:chOff x="1979712" y="1923678"/>
            <a:chExt cx="7004388" cy="319060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9872" y="1923678"/>
              <a:ext cx="3880514" cy="25445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2355726"/>
              <a:ext cx="1562869" cy="262158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3498" y="3112066"/>
              <a:ext cx="3140602" cy="20022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1" y="207900"/>
            <a:ext cx="2155986" cy="1271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624" y="139598"/>
            <a:ext cx="3384376" cy="15563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96" y="156147"/>
            <a:ext cx="3326309" cy="1523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635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5486"/>
            <a:ext cx="718371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4. </a:t>
            </a:r>
            <a:r>
              <a:rPr lang="zh-CN" altLang="en-US" b="1" dirty="0" smtClean="0">
                <a:solidFill>
                  <a:srgbClr val="C00000"/>
                </a:solidFill>
                <a:latin typeface="+mn-ea"/>
              </a:rPr>
              <a:t>评析</a:t>
            </a:r>
            <a:r>
              <a:rPr lang="zh-CN" altLang="zh-CN" b="1" dirty="0">
                <a:solidFill>
                  <a:srgbClr val="C00000"/>
                </a:solidFill>
                <a:latin typeface="+mn-ea"/>
              </a:rPr>
              <a:t>与反思的写法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  </a:t>
            </a:r>
            <a:endParaRPr lang="zh-CN" altLang="zh-CN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评析</a:t>
            </a:r>
            <a:r>
              <a:rPr lang="zh-CN" altLang="zh-CN" dirty="0" smtClean="0">
                <a:latin typeface="+mn-ea"/>
              </a:rPr>
              <a:t>和</a:t>
            </a:r>
            <a:r>
              <a:rPr lang="zh-CN" altLang="zh-CN" dirty="0">
                <a:latin typeface="+mn-ea"/>
              </a:rPr>
              <a:t>反思是对教育案例进行多角度的解读和阐释，包括对教育教学行为的分析、教育过程结果的回顾及教育思想的反思、案例所揭示的本质的提炼等</a:t>
            </a:r>
            <a:r>
              <a:rPr lang="zh-CN" altLang="zh-CN" dirty="0" smtClean="0">
                <a:latin typeface="+mn-ea"/>
              </a:rPr>
              <a:t>。</a:t>
            </a:r>
            <a:endParaRPr lang="zh-CN" altLang="zh-CN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1670"/>
            <a:ext cx="5362749" cy="23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059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39502"/>
            <a:ext cx="8047806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3300" b="1" dirty="0" smtClean="0">
                <a:solidFill>
                  <a:srgbClr val="C00000"/>
                </a:solidFill>
                <a:latin typeface="+mn-ea"/>
              </a:rPr>
              <a:t>5. </a:t>
            </a:r>
            <a:r>
              <a:rPr lang="zh-CN" altLang="zh-CN" sz="3300" b="1" dirty="0" smtClean="0">
                <a:solidFill>
                  <a:srgbClr val="C00000"/>
                </a:solidFill>
                <a:latin typeface="+mn-ea"/>
              </a:rPr>
              <a:t>如何</a:t>
            </a:r>
            <a:r>
              <a:rPr lang="zh-CN" altLang="zh-CN" sz="3300" b="1" dirty="0">
                <a:solidFill>
                  <a:srgbClr val="C00000"/>
                </a:solidFill>
                <a:latin typeface="+mn-ea"/>
              </a:rPr>
              <a:t>提炼主题 </a:t>
            </a: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</a:t>
            </a:r>
            <a:r>
              <a:rPr lang="zh-CN" altLang="zh-CN" sz="2500" dirty="0" smtClean="0">
                <a:latin typeface="+mn-ea"/>
              </a:rPr>
              <a:t>教师</a:t>
            </a:r>
            <a:r>
              <a:rPr lang="zh-CN" altLang="zh-CN" sz="2500" dirty="0">
                <a:latin typeface="+mn-ea"/>
              </a:rPr>
              <a:t>收集到的教育案例素材</a:t>
            </a:r>
            <a:r>
              <a:rPr lang="zh-CN" altLang="zh-CN" sz="2500" dirty="0" smtClean="0">
                <a:latin typeface="+mn-ea"/>
              </a:rPr>
              <a:t>，需要</a:t>
            </a:r>
            <a:r>
              <a:rPr lang="zh-CN" altLang="zh-CN" sz="2500" dirty="0">
                <a:latin typeface="+mn-ea"/>
              </a:rPr>
              <a:t>针对某个现象或某种情况，进行反复、</a:t>
            </a:r>
            <a:r>
              <a:rPr lang="zh-CN" altLang="zh-CN" sz="2500" dirty="0" smtClean="0">
                <a:latin typeface="+mn-ea"/>
              </a:rPr>
              <a:t>深入</a:t>
            </a:r>
            <a:r>
              <a:rPr lang="zh-CN" altLang="en-US" sz="2500" dirty="0" smtClean="0">
                <a:latin typeface="+mn-ea"/>
              </a:rPr>
              <a:t>地思考</a:t>
            </a:r>
            <a:r>
              <a:rPr lang="zh-CN" altLang="zh-CN" sz="2500" dirty="0" smtClean="0">
                <a:latin typeface="+mn-ea"/>
              </a:rPr>
              <a:t>，</a:t>
            </a:r>
            <a:endParaRPr lang="en-US" altLang="zh-CN" sz="2500" dirty="0" smtClean="0"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zh-CN" sz="2500" dirty="0" smtClean="0">
                <a:latin typeface="+mn-ea"/>
              </a:rPr>
              <a:t>明确</a:t>
            </a:r>
            <a:r>
              <a:rPr lang="zh-CN" altLang="zh-CN" sz="2500" dirty="0">
                <a:latin typeface="+mn-ea"/>
              </a:rPr>
              <a:t>要解决的问题是什么，从而提炼出重要的、鲜明的、深刻的、有指导意义的主题</a:t>
            </a:r>
            <a:r>
              <a:rPr lang="zh-CN" altLang="zh-CN" sz="2500" dirty="0" smtClean="0">
                <a:latin typeface="+mn-ea"/>
              </a:rPr>
              <a:t>。</a:t>
            </a:r>
            <a:r>
              <a:rPr lang="en-US" altLang="zh-CN" sz="2500" dirty="0" smtClean="0">
                <a:latin typeface="+mn-ea"/>
              </a:rPr>
              <a:t>  </a:t>
            </a:r>
            <a:endParaRPr lang="zh-CN" altLang="zh-CN" sz="2500" dirty="0" smtClean="0">
              <a:latin typeface="+mn-ea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CN" altLang="zh-CN" sz="2500" b="1" dirty="0" smtClean="0">
                <a:latin typeface="+mn-ea"/>
              </a:rPr>
              <a:t>主题紧扣案例</a:t>
            </a:r>
            <a:r>
              <a:rPr lang="en-US" altLang="zh-CN" sz="2500" b="1" dirty="0" smtClean="0">
                <a:latin typeface="+mn-ea"/>
              </a:rPr>
              <a:t>  </a:t>
            </a:r>
            <a:endParaRPr lang="zh-CN" altLang="zh-CN" sz="2500" b="1" dirty="0" smtClean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   </a:t>
            </a:r>
            <a:r>
              <a:rPr lang="zh-CN" altLang="zh-CN" sz="2500" dirty="0">
                <a:latin typeface="+mn-ea"/>
              </a:rPr>
              <a:t>提炼主题必须以案例为基础，不能脱离案例随意确定主题。</a:t>
            </a:r>
            <a:r>
              <a:rPr lang="en-US" altLang="zh-CN" sz="2500" dirty="0">
                <a:latin typeface="+mn-ea"/>
              </a:rPr>
              <a:t>  </a:t>
            </a:r>
            <a:endParaRPr lang="zh-CN" altLang="zh-CN" sz="2500" dirty="0">
              <a:latin typeface="+mn-ea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CN" altLang="zh-CN" sz="2500" b="1" dirty="0">
                <a:latin typeface="+mn-ea"/>
              </a:rPr>
              <a:t>主题具有新意</a:t>
            </a:r>
            <a:r>
              <a:rPr lang="en-US" altLang="zh-CN" sz="2500" b="1" dirty="0">
                <a:latin typeface="+mn-ea"/>
              </a:rPr>
              <a:t>  </a:t>
            </a:r>
            <a:endParaRPr lang="zh-CN" altLang="zh-CN" sz="25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   </a:t>
            </a:r>
            <a:r>
              <a:rPr lang="zh-CN" altLang="zh-CN" sz="2500" dirty="0">
                <a:latin typeface="+mn-ea"/>
              </a:rPr>
              <a:t>提炼主题要有创新精神，确定主题的角度要新颖，主题往往是既在意料之外，又在情理之中。</a:t>
            </a:r>
            <a:r>
              <a:rPr lang="en-US" altLang="zh-CN" sz="2500" dirty="0">
                <a:latin typeface="+mn-ea"/>
              </a:rPr>
              <a:t>  </a:t>
            </a:r>
            <a:endParaRPr lang="zh-CN" altLang="zh-CN" sz="2500" dirty="0">
              <a:latin typeface="+mn-ea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CN" altLang="zh-CN" sz="2500" b="1" dirty="0">
                <a:latin typeface="+mn-ea"/>
              </a:rPr>
              <a:t>顺应时代发展</a:t>
            </a:r>
            <a:r>
              <a:rPr lang="en-US" altLang="zh-CN" sz="2500" b="1" dirty="0">
                <a:latin typeface="+mn-ea"/>
              </a:rPr>
              <a:t>  </a:t>
            </a:r>
            <a:endParaRPr lang="zh-CN" altLang="zh-CN" sz="25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  </a:t>
            </a:r>
            <a:r>
              <a:rPr lang="zh-CN" altLang="zh-CN" sz="2500" dirty="0" smtClean="0">
                <a:latin typeface="+mn-ea"/>
              </a:rPr>
              <a:t>要</a:t>
            </a:r>
            <a:r>
              <a:rPr lang="zh-CN" altLang="zh-CN" sz="2500" dirty="0">
                <a:latin typeface="+mn-ea"/>
              </a:rPr>
              <a:t>有利于解决当前课堂教学中急需解决的难点、热点问题，教育观点要明确 ，教育观念有</a:t>
            </a:r>
            <a:r>
              <a:rPr lang="zh-CN" altLang="zh-CN" sz="2500" dirty="0" smtClean="0">
                <a:latin typeface="+mn-ea"/>
              </a:rPr>
              <a:t>新意</a:t>
            </a:r>
            <a:r>
              <a:rPr lang="zh-CN" altLang="en-US" sz="2500" dirty="0" smtClean="0">
                <a:latin typeface="+mn-ea"/>
              </a:rPr>
              <a:t>。</a:t>
            </a:r>
            <a:endParaRPr lang="zh-CN" altLang="zh-CN" sz="2500" dirty="0">
              <a:latin typeface="+mn-ea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CN" altLang="zh-CN" sz="2500" b="1" dirty="0">
                <a:latin typeface="+mn-ea"/>
              </a:rPr>
              <a:t>符合教育规律</a:t>
            </a:r>
            <a:r>
              <a:rPr lang="en-US" altLang="zh-CN" sz="2500" b="1" dirty="0">
                <a:latin typeface="+mn-ea"/>
              </a:rPr>
              <a:t>  </a:t>
            </a:r>
            <a:endParaRPr lang="zh-CN" altLang="zh-CN" sz="25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   </a:t>
            </a:r>
            <a:r>
              <a:rPr lang="zh-CN" altLang="zh-CN" sz="2500" dirty="0">
                <a:latin typeface="+mn-ea"/>
              </a:rPr>
              <a:t>要具有一定的教育理论水平，要符合教育学、心理学、教学论的基本原则。 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zh-CN" altLang="zh-CN" sz="2500" b="1" dirty="0">
                <a:latin typeface="+mn-ea"/>
              </a:rPr>
              <a:t>具有指导意义</a:t>
            </a:r>
            <a:r>
              <a:rPr lang="en-US" altLang="zh-CN" sz="2500" b="1" dirty="0">
                <a:latin typeface="+mn-ea"/>
              </a:rPr>
              <a:t>  </a:t>
            </a:r>
            <a:endParaRPr lang="zh-CN" altLang="zh-CN" sz="25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500" dirty="0" smtClean="0">
                <a:latin typeface="+mn-ea"/>
              </a:rPr>
              <a:t>       </a:t>
            </a:r>
            <a:r>
              <a:rPr lang="zh-CN" altLang="zh-CN" sz="2500" dirty="0">
                <a:latin typeface="+mn-ea"/>
              </a:rPr>
              <a:t>能引起大家</a:t>
            </a:r>
            <a:r>
              <a:rPr lang="zh-CN" altLang="zh-CN" sz="2500" dirty="0" smtClean="0">
                <a:latin typeface="+mn-ea"/>
              </a:rPr>
              <a:t>对</a:t>
            </a:r>
            <a:r>
              <a:rPr lang="zh-CN" altLang="en-US" sz="2500" dirty="0">
                <a:latin typeface="+mn-ea"/>
              </a:rPr>
              <a:t>教育</a:t>
            </a:r>
            <a:r>
              <a:rPr lang="zh-CN" altLang="zh-CN" sz="2500" dirty="0" smtClean="0">
                <a:latin typeface="+mn-ea"/>
              </a:rPr>
              <a:t>教学中</a:t>
            </a:r>
            <a:r>
              <a:rPr lang="zh-CN" altLang="en-US" sz="2500" dirty="0" smtClean="0">
                <a:latin typeface="+mn-ea"/>
              </a:rPr>
              <a:t>典型</a:t>
            </a:r>
            <a:r>
              <a:rPr lang="zh-CN" altLang="zh-CN" sz="2500" dirty="0" smtClean="0">
                <a:latin typeface="+mn-ea"/>
              </a:rPr>
              <a:t>问题</a:t>
            </a:r>
            <a:r>
              <a:rPr lang="zh-CN" altLang="zh-CN" sz="2500" dirty="0">
                <a:latin typeface="+mn-ea"/>
              </a:rPr>
              <a:t>的关注，并能</a:t>
            </a:r>
            <a:r>
              <a:rPr lang="zh-CN" altLang="zh-CN" sz="2500" dirty="0" smtClean="0">
                <a:latin typeface="+mn-ea"/>
              </a:rPr>
              <a:t>促使问题</a:t>
            </a:r>
            <a:r>
              <a:rPr lang="zh-CN" altLang="zh-CN" sz="2500" dirty="0">
                <a:latin typeface="+mn-ea"/>
              </a:rPr>
              <a:t>得到解决</a:t>
            </a:r>
            <a:r>
              <a:rPr lang="zh-CN" altLang="zh-CN" sz="2500" dirty="0" smtClean="0">
                <a:latin typeface="+mn-ea"/>
              </a:rPr>
              <a:t>，以小见大</a:t>
            </a:r>
            <a:r>
              <a:rPr lang="zh-CN" altLang="zh-CN" sz="2500" dirty="0">
                <a:latin typeface="+mn-ea"/>
              </a:rPr>
              <a:t>。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041295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11510"/>
            <a:ext cx="5760640" cy="348972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近几年来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黄浦区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非常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重视学情调研工作。通过调研，获取了大量数据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，如何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利用数据为教育教学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服务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教育改进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，需要认真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思考、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梳理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总结。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黄浦区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教育学院和黄浦区教育学会联合开展主题为</a:t>
            </a:r>
            <a:r>
              <a:rPr lang="zh-CN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“基于学情调研的行动改进”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的案例征集评选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活动。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83718"/>
            <a:ext cx="3168352" cy="2674204"/>
          </a:xfrm>
          <a:prstGeom prst="rect">
            <a:avLst/>
          </a:prstGeom>
          <a:ln w="12700">
            <a:solidFill>
              <a:srgbClr val="01B7DF"/>
            </a:solidFill>
          </a:ln>
        </p:spPr>
      </p:pic>
    </p:spTree>
    <p:extLst>
      <p:ext uri="{BB962C8B-B14F-4D97-AF65-F5344CB8AC3E}">
        <p14:creationId xmlns:p14="http://schemas.microsoft.com/office/powerpoint/2010/main" val="12074657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267494"/>
            <a:ext cx="7886700" cy="726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750"/>
              </a:spcBef>
            </a:pPr>
            <a:r>
              <a:rPr lang="zh-CN" altLang="en-US" sz="1800" dirty="0" smtClean="0">
                <a:solidFill>
                  <a:srgbClr val="C00000"/>
                </a:solidFill>
                <a:latin typeface="+mn-ea"/>
                <a:ea typeface="+mn-ea"/>
                <a:cs typeface="+mn-cs"/>
              </a:rPr>
              <a:t>（五）案例写作的注意事项</a:t>
            </a:r>
            <a:endParaRPr lang="zh-CN" altLang="en-US" sz="1800" dirty="0">
              <a:solidFill>
                <a:srgbClr val="C0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843558"/>
            <a:ext cx="8280920" cy="34897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zh-CN" dirty="0" smtClean="0">
                <a:latin typeface="+mn-ea"/>
              </a:rPr>
              <a:t>必须</a:t>
            </a:r>
            <a:r>
              <a:rPr lang="zh-CN" altLang="zh-CN" dirty="0">
                <a:latin typeface="+mn-ea"/>
              </a:rPr>
              <a:t>是真实</a:t>
            </a:r>
            <a:r>
              <a:rPr lang="zh-CN" altLang="zh-CN" dirty="0" smtClean="0">
                <a:latin typeface="+mn-ea"/>
              </a:rPr>
              <a:t>的，</a:t>
            </a:r>
            <a:r>
              <a:rPr lang="zh-CN" altLang="zh-CN" dirty="0">
                <a:latin typeface="+mn-ea"/>
              </a:rPr>
              <a:t>即使是事后回忆也要尽量向真实的“场景”</a:t>
            </a:r>
            <a:r>
              <a:rPr lang="zh-CN" altLang="zh-CN" dirty="0" smtClean="0">
                <a:latin typeface="+mn-ea"/>
              </a:rPr>
              <a:t>靠拢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en-US" dirty="0" smtClean="0">
                <a:latin typeface="+mn-ea"/>
              </a:rPr>
              <a:t>应对</a:t>
            </a:r>
            <a:r>
              <a:rPr lang="zh-CN" altLang="zh-CN" dirty="0">
                <a:latin typeface="+mn-ea"/>
              </a:rPr>
              <a:t>措施</a:t>
            </a:r>
            <a:r>
              <a:rPr lang="zh-CN" altLang="zh-CN" dirty="0" smtClean="0">
                <a:latin typeface="+mn-ea"/>
              </a:rPr>
              <a:t>要</a:t>
            </a:r>
            <a:r>
              <a:rPr lang="zh-CN" altLang="en-US" dirty="0" smtClean="0">
                <a:latin typeface="+mn-ea"/>
              </a:rPr>
              <a:t>具体并体现层次</a:t>
            </a:r>
            <a:r>
              <a:rPr lang="zh-CN" altLang="zh-CN" dirty="0" smtClean="0">
                <a:latin typeface="+mn-ea"/>
              </a:rPr>
              <a:t>（</a:t>
            </a:r>
            <a:r>
              <a:rPr lang="zh-CN" altLang="zh-CN" dirty="0">
                <a:latin typeface="+mn-ea"/>
              </a:rPr>
              <a:t>有</a:t>
            </a:r>
            <a:r>
              <a:rPr lang="zh-CN" altLang="zh-CN" dirty="0" smtClean="0">
                <a:latin typeface="+mn-ea"/>
              </a:rPr>
              <a:t>细节</a:t>
            </a:r>
            <a:r>
              <a:rPr lang="zh-CN" altLang="en-US" dirty="0" smtClean="0">
                <a:latin typeface="+mn-ea"/>
              </a:rPr>
              <a:t>，有层次</a:t>
            </a:r>
            <a:r>
              <a:rPr lang="zh-CN" altLang="zh-CN" dirty="0" smtClean="0">
                <a:latin typeface="+mn-ea"/>
              </a:rPr>
              <a:t>，</a:t>
            </a:r>
            <a:r>
              <a:rPr lang="zh-CN" altLang="en-US" dirty="0" smtClean="0">
                <a:latin typeface="+mn-ea"/>
              </a:rPr>
              <a:t>可用一些描述性的小标题</a:t>
            </a:r>
            <a:r>
              <a:rPr lang="zh-CN" altLang="zh-CN" dirty="0" smtClean="0">
                <a:latin typeface="+mn-ea"/>
              </a:rPr>
              <a:t>） 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en-US" dirty="0" smtClean="0">
                <a:latin typeface="+mn-ea"/>
              </a:rPr>
              <a:t>平时注意收集素材。（突出重点；扩大视野；重视信息；及时记录）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zh-CN" altLang="zh-CN" dirty="0" smtClean="0">
                <a:latin typeface="+mn-ea"/>
              </a:rPr>
              <a:t>字数</a:t>
            </a:r>
            <a:r>
              <a:rPr lang="zh-CN" altLang="zh-CN" dirty="0">
                <a:latin typeface="+mn-ea"/>
              </a:rPr>
              <a:t>一般分短篇（1500）、</a:t>
            </a:r>
            <a:r>
              <a:rPr lang="zh-CN" altLang="zh-CN" dirty="0">
                <a:solidFill>
                  <a:srgbClr val="C00000"/>
                </a:solidFill>
                <a:latin typeface="+mn-ea"/>
              </a:rPr>
              <a:t>中篇（3000—5000）</a:t>
            </a:r>
            <a:r>
              <a:rPr lang="zh-CN" altLang="zh-CN" dirty="0">
                <a:latin typeface="+mn-ea"/>
              </a:rPr>
              <a:t>、长篇（5000以上）</a:t>
            </a: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9782"/>
            <a:ext cx="4516413" cy="2093229"/>
          </a:xfrm>
          <a:prstGeom prst="rect">
            <a:avLst/>
          </a:prstGeom>
          <a:ln w="12700">
            <a:solidFill>
              <a:srgbClr val="01B7D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476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0638"/>
            <a:ext cx="907097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7521"/>
            <a:ext cx="6156628" cy="254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0949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" y="23021"/>
            <a:ext cx="9072699" cy="51033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2061" y="972683"/>
            <a:ext cx="4491350" cy="400110"/>
            <a:chOff x="827584" y="2322691"/>
            <a:chExt cx="4491350" cy="400110"/>
          </a:xfrm>
        </p:grpSpPr>
        <p:grpSp>
          <p:nvGrpSpPr>
            <p:cNvPr id="19" name="组合 18"/>
            <p:cNvGrpSpPr/>
            <p:nvPr/>
          </p:nvGrpSpPr>
          <p:grpSpPr>
            <a:xfrm>
              <a:off x="827584" y="2386976"/>
              <a:ext cx="274905" cy="277053"/>
              <a:chOff x="6402184" y="4144725"/>
              <a:chExt cx="591051" cy="595669"/>
            </a:xfrm>
            <a:solidFill>
              <a:srgbClr val="FE483B"/>
            </a:solidFill>
          </p:grpSpPr>
          <p:sp>
            <p:nvSpPr>
              <p:cNvPr id="20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287061" y="2322691"/>
              <a:ext cx="4031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E4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包含典型</a:t>
              </a:r>
              <a:r>
                <a:rPr lang="zh-CN" altLang="en-US" sz="2000" b="1" dirty="0">
                  <a:solidFill>
                    <a:srgbClr val="FE4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000" b="1" dirty="0" smtClean="0">
                  <a:solidFill>
                    <a:srgbClr val="FE4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问题和相应的解决方法</a:t>
              </a:r>
              <a:endParaRPr lang="zh-CN" altLang="en-US" sz="2000" b="1" dirty="0">
                <a:solidFill>
                  <a:srgbClr val="FE48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2163" y="1661449"/>
            <a:ext cx="3465428" cy="400110"/>
            <a:chOff x="827584" y="2906669"/>
            <a:chExt cx="3465428" cy="400110"/>
          </a:xfrm>
        </p:grpSpPr>
        <p:sp>
          <p:nvSpPr>
            <p:cNvPr id="24" name="矩形 23"/>
            <p:cNvSpPr/>
            <p:nvPr/>
          </p:nvSpPr>
          <p:spPr>
            <a:xfrm>
              <a:off x="1287061" y="2906669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8F36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要集中</a:t>
              </a:r>
              <a:r>
                <a:rPr lang="zh-CN" altLang="en-US" sz="2000" b="1" dirty="0">
                  <a:solidFill>
                    <a:srgbClr val="8F36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在一个中心论题上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27584" y="2973079"/>
              <a:ext cx="274905" cy="277053"/>
              <a:chOff x="6402184" y="4144725"/>
              <a:chExt cx="591051" cy="595669"/>
            </a:xfrm>
            <a:solidFill>
              <a:srgbClr val="8F36E3"/>
            </a:solidFill>
          </p:grpSpPr>
          <p:sp>
            <p:nvSpPr>
              <p:cNvPr id="28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55015" y="2351038"/>
            <a:ext cx="5260791" cy="400110"/>
            <a:chOff x="827584" y="3490647"/>
            <a:chExt cx="5260791" cy="400110"/>
          </a:xfrm>
        </p:grpSpPr>
        <p:sp>
          <p:nvSpPr>
            <p:cNvPr id="25" name="矩形 24"/>
            <p:cNvSpPr/>
            <p:nvPr/>
          </p:nvSpPr>
          <p:spPr>
            <a:xfrm>
              <a:off x="1287061" y="3490647"/>
              <a:ext cx="48013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2A0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能反映教师工作的复杂性，揭示内心世界</a:t>
              </a:r>
              <a:endParaRPr lang="zh-CN" altLang="en-US" sz="2000" b="1" dirty="0">
                <a:solidFill>
                  <a:srgbClr val="02A0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27584" y="3532400"/>
              <a:ext cx="274905" cy="277053"/>
              <a:chOff x="6402184" y="4144725"/>
              <a:chExt cx="591051" cy="595669"/>
            </a:xfrm>
            <a:solidFill>
              <a:srgbClr val="02A049"/>
            </a:solidFill>
          </p:grpSpPr>
          <p:sp>
            <p:nvSpPr>
              <p:cNvPr id="33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55015" y="3002098"/>
            <a:ext cx="2695987" cy="400110"/>
            <a:chOff x="827584" y="4074626"/>
            <a:chExt cx="2695987" cy="400110"/>
          </a:xfrm>
        </p:grpSpPr>
        <p:sp>
          <p:nvSpPr>
            <p:cNvPr id="26" name="矩形 25"/>
            <p:cNvSpPr/>
            <p:nvPr/>
          </p:nvSpPr>
          <p:spPr>
            <a:xfrm>
              <a:off x="1287061" y="4074626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1B7D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应该讲述一个故事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27584" y="4094897"/>
              <a:ext cx="274905" cy="277053"/>
              <a:chOff x="6402184" y="4144725"/>
              <a:chExt cx="591051" cy="595669"/>
            </a:xfrm>
            <a:solidFill>
              <a:srgbClr val="01B7DF"/>
            </a:solidFill>
          </p:grpSpPr>
          <p:sp>
            <p:nvSpPr>
              <p:cNvPr id="39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179511" y="31705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D9639"/>
                </a:solidFill>
                <a:latin typeface="Measure" pitchFamily="2" charset="0"/>
                <a:ea typeface="微软雅黑" pitchFamily="34" charset="-122"/>
              </a:rPr>
              <a:t>一个好的案例</a:t>
            </a:r>
            <a:r>
              <a:rPr lang="en-US" altLang="zh-CN" sz="2400" b="1" dirty="0" smtClean="0">
                <a:solidFill>
                  <a:srgbClr val="FD9639"/>
                </a:solidFill>
                <a:latin typeface="Measure" pitchFamily="2" charset="0"/>
                <a:ea typeface="微软雅黑" pitchFamily="34" charset="-122"/>
              </a:rPr>
              <a:t>——</a:t>
            </a:r>
            <a:endParaRPr lang="zh-CN" altLang="en-US" sz="2400" b="1" dirty="0">
              <a:solidFill>
                <a:srgbClr val="FD9639"/>
              </a:solidFill>
              <a:latin typeface="Measure" pitchFamily="2" charset="0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7532" y="3656799"/>
            <a:ext cx="2658363" cy="400110"/>
            <a:chOff x="817919" y="4587974"/>
            <a:chExt cx="2658363" cy="400110"/>
          </a:xfrm>
        </p:grpSpPr>
        <p:sp>
          <p:nvSpPr>
            <p:cNvPr id="69" name="矩形 68"/>
            <p:cNvSpPr/>
            <p:nvPr/>
          </p:nvSpPr>
          <p:spPr>
            <a:xfrm>
              <a:off x="1239772" y="4587974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E48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叙述要具体、翔实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817919" y="4587974"/>
              <a:ext cx="274905" cy="277053"/>
              <a:chOff x="6402184" y="4144725"/>
              <a:chExt cx="591051" cy="595669"/>
            </a:xfrm>
            <a:solidFill>
              <a:srgbClr val="FE483B"/>
            </a:solidFill>
          </p:grpSpPr>
          <p:sp>
            <p:nvSpPr>
              <p:cNvPr id="71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65414" y="4349965"/>
            <a:ext cx="2952467" cy="400110"/>
            <a:chOff x="827584" y="2906669"/>
            <a:chExt cx="2952467" cy="400110"/>
          </a:xfrm>
        </p:grpSpPr>
        <p:sp>
          <p:nvSpPr>
            <p:cNvPr id="45" name="矩形 44"/>
            <p:cNvSpPr/>
            <p:nvPr/>
          </p:nvSpPr>
          <p:spPr>
            <a:xfrm>
              <a:off x="1287061" y="2906669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8F36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必须理清问题的性质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827584" y="2973079"/>
              <a:ext cx="274905" cy="277053"/>
              <a:chOff x="6402184" y="4144725"/>
              <a:chExt cx="591051" cy="595669"/>
            </a:xfrm>
            <a:solidFill>
              <a:srgbClr val="8F36E3"/>
            </a:solidFill>
          </p:grpSpPr>
          <p:sp>
            <p:nvSpPr>
              <p:cNvPr id="47" name="Freeform 235"/>
              <p:cNvSpPr>
                <a:spLocks/>
              </p:cNvSpPr>
              <p:nvPr/>
            </p:nvSpPr>
            <p:spPr bwMode="auto">
              <a:xfrm>
                <a:off x="6485300" y="4691909"/>
                <a:ext cx="503317" cy="48485"/>
              </a:xfrm>
              <a:custGeom>
                <a:avLst/>
                <a:gdLst>
                  <a:gd name="T0" fmla="*/ 6 w 92"/>
                  <a:gd name="T1" fmla="*/ 8 h 9"/>
                  <a:gd name="T2" fmla="*/ 12 w 92"/>
                  <a:gd name="T3" fmla="*/ 8 h 9"/>
                  <a:gd name="T4" fmla="*/ 17 w 92"/>
                  <a:gd name="T5" fmla="*/ 7 h 9"/>
                  <a:gd name="T6" fmla="*/ 23 w 92"/>
                  <a:gd name="T7" fmla="*/ 7 h 9"/>
                  <a:gd name="T8" fmla="*/ 27 w 92"/>
                  <a:gd name="T9" fmla="*/ 7 h 9"/>
                  <a:gd name="T10" fmla="*/ 31 w 92"/>
                  <a:gd name="T11" fmla="*/ 8 h 9"/>
                  <a:gd name="T12" fmla="*/ 37 w 92"/>
                  <a:gd name="T13" fmla="*/ 8 h 9"/>
                  <a:gd name="T14" fmla="*/ 41 w 92"/>
                  <a:gd name="T15" fmla="*/ 8 h 9"/>
                  <a:gd name="T16" fmla="*/ 45 w 92"/>
                  <a:gd name="T17" fmla="*/ 7 h 9"/>
                  <a:gd name="T18" fmla="*/ 49 w 92"/>
                  <a:gd name="T19" fmla="*/ 7 h 9"/>
                  <a:gd name="T20" fmla="*/ 57 w 92"/>
                  <a:gd name="T21" fmla="*/ 8 h 9"/>
                  <a:gd name="T22" fmla="*/ 69 w 92"/>
                  <a:gd name="T23" fmla="*/ 8 h 9"/>
                  <a:gd name="T24" fmla="*/ 71 w 92"/>
                  <a:gd name="T25" fmla="*/ 9 h 9"/>
                  <a:gd name="T26" fmla="*/ 81 w 92"/>
                  <a:gd name="T27" fmla="*/ 9 h 9"/>
                  <a:gd name="T28" fmla="*/ 82 w 92"/>
                  <a:gd name="T29" fmla="*/ 9 h 9"/>
                  <a:gd name="T30" fmla="*/ 92 w 92"/>
                  <a:gd name="T31" fmla="*/ 2 h 9"/>
                  <a:gd name="T32" fmla="*/ 90 w 92"/>
                  <a:gd name="T33" fmla="*/ 0 h 9"/>
                  <a:gd name="T34" fmla="*/ 88 w 92"/>
                  <a:gd name="T35" fmla="*/ 2 h 9"/>
                  <a:gd name="T36" fmla="*/ 81 w 92"/>
                  <a:gd name="T37" fmla="*/ 5 h 9"/>
                  <a:gd name="T38" fmla="*/ 80 w 92"/>
                  <a:gd name="T39" fmla="*/ 5 h 9"/>
                  <a:gd name="T40" fmla="*/ 72 w 92"/>
                  <a:gd name="T41" fmla="*/ 5 h 9"/>
                  <a:gd name="T42" fmla="*/ 69 w 92"/>
                  <a:gd name="T43" fmla="*/ 4 h 9"/>
                  <a:gd name="T44" fmla="*/ 57 w 92"/>
                  <a:gd name="T45" fmla="*/ 4 h 9"/>
                  <a:gd name="T46" fmla="*/ 49 w 92"/>
                  <a:gd name="T47" fmla="*/ 3 h 9"/>
                  <a:gd name="T48" fmla="*/ 45 w 92"/>
                  <a:gd name="T49" fmla="*/ 3 h 9"/>
                  <a:gd name="T50" fmla="*/ 40 w 92"/>
                  <a:gd name="T51" fmla="*/ 4 h 9"/>
                  <a:gd name="T52" fmla="*/ 37 w 92"/>
                  <a:gd name="T53" fmla="*/ 4 h 9"/>
                  <a:gd name="T54" fmla="*/ 32 w 92"/>
                  <a:gd name="T55" fmla="*/ 4 h 9"/>
                  <a:gd name="T56" fmla="*/ 27 w 92"/>
                  <a:gd name="T57" fmla="*/ 3 h 9"/>
                  <a:gd name="T58" fmla="*/ 23 w 92"/>
                  <a:gd name="T59" fmla="*/ 3 h 9"/>
                  <a:gd name="T60" fmla="*/ 17 w 92"/>
                  <a:gd name="T61" fmla="*/ 3 h 9"/>
                  <a:gd name="T62" fmla="*/ 12 w 92"/>
                  <a:gd name="T63" fmla="*/ 4 h 9"/>
                  <a:gd name="T64" fmla="*/ 7 w 92"/>
                  <a:gd name="T65" fmla="*/ 4 h 9"/>
                  <a:gd name="T66" fmla="*/ 0 w 92"/>
                  <a:gd name="T67" fmla="*/ 7 h 9"/>
                  <a:gd name="T68" fmla="*/ 2 w 92"/>
                  <a:gd name="T69" fmla="*/ 7 h 9"/>
                  <a:gd name="T70" fmla="*/ 6 w 92"/>
                  <a:gd name="T7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9">
                    <a:moveTo>
                      <a:pt x="6" y="8"/>
                    </a:moveTo>
                    <a:cubicBezTo>
                      <a:pt x="8" y="8"/>
                      <a:pt x="10" y="8"/>
                      <a:pt x="12" y="8"/>
                    </a:cubicBezTo>
                    <a:cubicBezTo>
                      <a:pt x="14" y="8"/>
                      <a:pt x="15" y="7"/>
                      <a:pt x="17" y="7"/>
                    </a:cubicBezTo>
                    <a:cubicBezTo>
                      <a:pt x="19" y="8"/>
                      <a:pt x="21" y="7"/>
                      <a:pt x="23" y="7"/>
                    </a:cubicBezTo>
                    <a:cubicBezTo>
                      <a:pt x="24" y="7"/>
                      <a:pt x="26" y="7"/>
                      <a:pt x="27" y="7"/>
                    </a:cubicBezTo>
                    <a:cubicBezTo>
                      <a:pt x="29" y="7"/>
                      <a:pt x="30" y="8"/>
                      <a:pt x="31" y="8"/>
                    </a:cubicBezTo>
                    <a:cubicBezTo>
                      <a:pt x="33" y="8"/>
                      <a:pt x="35" y="8"/>
                      <a:pt x="37" y="8"/>
                    </a:cubicBezTo>
                    <a:cubicBezTo>
                      <a:pt x="39" y="8"/>
                      <a:pt x="40" y="8"/>
                      <a:pt x="41" y="8"/>
                    </a:cubicBezTo>
                    <a:cubicBezTo>
                      <a:pt x="43" y="7"/>
                      <a:pt x="44" y="7"/>
                      <a:pt x="45" y="7"/>
                    </a:cubicBezTo>
                    <a:cubicBezTo>
                      <a:pt x="46" y="7"/>
                      <a:pt x="48" y="7"/>
                      <a:pt x="49" y="7"/>
                    </a:cubicBezTo>
                    <a:cubicBezTo>
                      <a:pt x="52" y="8"/>
                      <a:pt x="54" y="8"/>
                      <a:pt x="57" y="8"/>
                    </a:cubicBezTo>
                    <a:cubicBezTo>
                      <a:pt x="61" y="7"/>
                      <a:pt x="65" y="8"/>
                      <a:pt x="69" y="8"/>
                    </a:cubicBezTo>
                    <a:cubicBezTo>
                      <a:pt x="70" y="8"/>
                      <a:pt x="70" y="8"/>
                      <a:pt x="71" y="9"/>
                    </a:cubicBezTo>
                    <a:cubicBezTo>
                      <a:pt x="74" y="9"/>
                      <a:pt x="78" y="9"/>
                      <a:pt x="81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8"/>
                      <a:pt x="92" y="7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89" y="0"/>
                      <a:pt x="88" y="1"/>
                      <a:pt x="88" y="2"/>
                    </a:cubicBezTo>
                    <a:cubicBezTo>
                      <a:pt x="88" y="2"/>
                      <a:pt x="88" y="3"/>
                      <a:pt x="81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5" y="4"/>
                      <a:pt x="61" y="3"/>
                      <a:pt x="57" y="4"/>
                    </a:cubicBezTo>
                    <a:cubicBezTo>
                      <a:pt x="54" y="4"/>
                      <a:pt x="52" y="4"/>
                      <a:pt x="49" y="3"/>
                    </a:cubicBezTo>
                    <a:cubicBezTo>
                      <a:pt x="48" y="3"/>
                      <a:pt x="47" y="3"/>
                      <a:pt x="45" y="3"/>
                    </a:cubicBezTo>
                    <a:cubicBezTo>
                      <a:pt x="43" y="3"/>
                      <a:pt x="42" y="3"/>
                      <a:pt x="40" y="4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5" y="4"/>
                      <a:pt x="34" y="4"/>
                      <a:pt x="32" y="4"/>
                    </a:cubicBezTo>
                    <a:cubicBezTo>
                      <a:pt x="30" y="4"/>
                      <a:pt x="29" y="3"/>
                      <a:pt x="27" y="3"/>
                    </a:cubicBezTo>
                    <a:cubicBezTo>
                      <a:pt x="26" y="3"/>
                      <a:pt x="24" y="3"/>
                      <a:pt x="23" y="3"/>
                    </a:cubicBezTo>
                    <a:cubicBezTo>
                      <a:pt x="21" y="3"/>
                      <a:pt x="19" y="4"/>
                      <a:pt x="17" y="3"/>
                    </a:cubicBezTo>
                    <a:cubicBezTo>
                      <a:pt x="15" y="3"/>
                      <a:pt x="14" y="4"/>
                      <a:pt x="12" y="4"/>
                    </a:cubicBezTo>
                    <a:cubicBezTo>
                      <a:pt x="10" y="4"/>
                      <a:pt x="9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8"/>
                      <a:pt x="5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36"/>
              <p:cNvSpPr>
                <a:spLocks/>
              </p:cNvSpPr>
              <p:nvPr/>
            </p:nvSpPr>
            <p:spPr bwMode="auto">
              <a:xfrm>
                <a:off x="6469139" y="4461030"/>
                <a:ext cx="207791" cy="207791"/>
              </a:xfrm>
              <a:custGeom>
                <a:avLst/>
                <a:gdLst>
                  <a:gd name="T0" fmla="*/ 9 w 38"/>
                  <a:gd name="T1" fmla="*/ 30 h 38"/>
                  <a:gd name="T2" fmla="*/ 15 w 38"/>
                  <a:gd name="T3" fmla="*/ 36 h 38"/>
                  <a:gd name="T4" fmla="*/ 19 w 38"/>
                  <a:gd name="T5" fmla="*/ 38 h 38"/>
                  <a:gd name="T6" fmla="*/ 38 w 38"/>
                  <a:gd name="T7" fmla="*/ 31 h 38"/>
                  <a:gd name="T8" fmla="*/ 34 w 38"/>
                  <a:gd name="T9" fmla="*/ 28 h 38"/>
                  <a:gd name="T10" fmla="*/ 27 w 38"/>
                  <a:gd name="T11" fmla="*/ 24 h 38"/>
                  <a:gd name="T12" fmla="*/ 14 w 38"/>
                  <a:gd name="T13" fmla="*/ 12 h 38"/>
                  <a:gd name="T14" fmla="*/ 10 w 38"/>
                  <a:gd name="T15" fmla="*/ 4 h 38"/>
                  <a:gd name="T16" fmla="*/ 7 w 38"/>
                  <a:gd name="T17" fmla="*/ 0 h 38"/>
                  <a:gd name="T18" fmla="*/ 0 w 38"/>
                  <a:gd name="T19" fmla="*/ 19 h 38"/>
                  <a:gd name="T20" fmla="*/ 2 w 38"/>
                  <a:gd name="T21" fmla="*/ 23 h 38"/>
                  <a:gd name="T22" fmla="*/ 9 w 38"/>
                  <a:gd name="T2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9" y="30"/>
                    </a:moveTo>
                    <a:cubicBezTo>
                      <a:pt x="11" y="32"/>
                      <a:pt x="13" y="34"/>
                      <a:pt x="15" y="36"/>
                    </a:cubicBezTo>
                    <a:cubicBezTo>
                      <a:pt x="17" y="37"/>
                      <a:pt x="18" y="38"/>
                      <a:pt x="19" y="38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4" y="25"/>
                      <a:pt x="6" y="27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37"/>
              <p:cNvSpPr>
                <a:spLocks/>
              </p:cNvSpPr>
              <p:nvPr/>
            </p:nvSpPr>
            <p:spPr bwMode="auto">
              <a:xfrm>
                <a:off x="6402184" y="4588013"/>
                <a:ext cx="147763" cy="143145"/>
              </a:xfrm>
              <a:custGeom>
                <a:avLst/>
                <a:gdLst>
                  <a:gd name="T0" fmla="*/ 1 w 27"/>
                  <a:gd name="T1" fmla="*/ 24 h 26"/>
                  <a:gd name="T2" fmla="*/ 1 w 27"/>
                  <a:gd name="T3" fmla="*/ 26 h 26"/>
                  <a:gd name="T4" fmla="*/ 3 w 27"/>
                  <a:gd name="T5" fmla="*/ 26 h 26"/>
                  <a:gd name="T6" fmla="*/ 3 w 27"/>
                  <a:gd name="T7" fmla="*/ 26 h 26"/>
                  <a:gd name="T8" fmla="*/ 27 w 27"/>
                  <a:gd name="T9" fmla="*/ 17 h 26"/>
                  <a:gd name="T10" fmla="*/ 23 w 27"/>
                  <a:gd name="T11" fmla="*/ 14 h 26"/>
                  <a:gd name="T12" fmla="*/ 18 w 27"/>
                  <a:gd name="T13" fmla="*/ 9 h 26"/>
                  <a:gd name="T14" fmla="*/ 13 w 27"/>
                  <a:gd name="T15" fmla="*/ 4 h 26"/>
                  <a:gd name="T16" fmla="*/ 10 w 27"/>
                  <a:gd name="T17" fmla="*/ 0 h 26"/>
                  <a:gd name="T18" fmla="*/ 1 w 27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1" y="24"/>
                    </a:moveTo>
                    <a:cubicBezTo>
                      <a:pt x="0" y="24"/>
                      <a:pt x="1" y="25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4" y="15"/>
                      <a:pt x="23" y="14"/>
                    </a:cubicBezTo>
                    <a:cubicBezTo>
                      <a:pt x="21" y="13"/>
                      <a:pt x="20" y="11"/>
                      <a:pt x="18" y="9"/>
                    </a:cubicBezTo>
                    <a:cubicBezTo>
                      <a:pt x="16" y="8"/>
                      <a:pt x="14" y="6"/>
                      <a:pt x="13" y="4"/>
                    </a:cubicBezTo>
                    <a:cubicBezTo>
                      <a:pt x="12" y="3"/>
                      <a:pt x="11" y="1"/>
                      <a:pt x="10" y="0"/>
                    </a:cubicBezTo>
                    <a:lnTo>
                      <a:pt x="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38"/>
              <p:cNvSpPr>
                <a:spLocks noEditPoints="1"/>
              </p:cNvSpPr>
              <p:nvPr/>
            </p:nvSpPr>
            <p:spPr bwMode="auto">
              <a:xfrm>
                <a:off x="6524550" y="4144725"/>
                <a:ext cx="468685" cy="470994"/>
              </a:xfrm>
              <a:custGeom>
                <a:avLst/>
                <a:gdLst>
                  <a:gd name="T0" fmla="*/ 85 w 86"/>
                  <a:gd name="T1" fmla="*/ 35 h 86"/>
                  <a:gd name="T2" fmla="*/ 86 w 86"/>
                  <a:gd name="T3" fmla="*/ 34 h 86"/>
                  <a:gd name="T4" fmla="*/ 86 w 86"/>
                  <a:gd name="T5" fmla="*/ 28 h 86"/>
                  <a:gd name="T6" fmla="*/ 85 w 86"/>
                  <a:gd name="T7" fmla="*/ 27 h 86"/>
                  <a:gd name="T8" fmla="*/ 79 w 86"/>
                  <a:gd name="T9" fmla="*/ 17 h 86"/>
                  <a:gd name="T10" fmla="*/ 79 w 86"/>
                  <a:gd name="T11" fmla="*/ 17 h 86"/>
                  <a:gd name="T12" fmla="*/ 69 w 86"/>
                  <a:gd name="T13" fmla="*/ 7 h 86"/>
                  <a:gd name="T14" fmla="*/ 69 w 86"/>
                  <a:gd name="T15" fmla="*/ 7 h 86"/>
                  <a:gd name="T16" fmla="*/ 59 w 86"/>
                  <a:gd name="T17" fmla="*/ 1 h 86"/>
                  <a:gd name="T18" fmla="*/ 58 w 86"/>
                  <a:gd name="T19" fmla="*/ 0 h 86"/>
                  <a:gd name="T20" fmla="*/ 52 w 86"/>
                  <a:gd name="T21" fmla="*/ 0 h 86"/>
                  <a:gd name="T22" fmla="*/ 52 w 86"/>
                  <a:gd name="T23" fmla="*/ 0 h 86"/>
                  <a:gd name="T24" fmla="*/ 51 w 86"/>
                  <a:gd name="T25" fmla="*/ 1 h 86"/>
                  <a:gd name="T26" fmla="*/ 51 w 86"/>
                  <a:gd name="T27" fmla="*/ 1 h 86"/>
                  <a:gd name="T28" fmla="*/ 0 w 86"/>
                  <a:gd name="T29" fmla="*/ 52 h 86"/>
                  <a:gd name="T30" fmla="*/ 0 w 86"/>
                  <a:gd name="T31" fmla="*/ 56 h 86"/>
                  <a:gd name="T32" fmla="*/ 1 w 86"/>
                  <a:gd name="T33" fmla="*/ 58 h 86"/>
                  <a:gd name="T34" fmla="*/ 8 w 86"/>
                  <a:gd name="T35" fmla="*/ 67 h 86"/>
                  <a:gd name="T36" fmla="*/ 19 w 86"/>
                  <a:gd name="T37" fmla="*/ 79 h 86"/>
                  <a:gd name="T38" fmla="*/ 28 w 86"/>
                  <a:gd name="T39" fmla="*/ 85 h 86"/>
                  <a:gd name="T40" fmla="*/ 30 w 86"/>
                  <a:gd name="T41" fmla="*/ 86 h 86"/>
                  <a:gd name="T42" fmla="*/ 34 w 86"/>
                  <a:gd name="T43" fmla="*/ 86 h 86"/>
                  <a:gd name="T44" fmla="*/ 85 w 86"/>
                  <a:gd name="T45" fmla="*/ 35 h 86"/>
                  <a:gd name="T46" fmla="*/ 85 w 86"/>
                  <a:gd name="T47" fmla="*/ 35 h 86"/>
                  <a:gd name="T48" fmla="*/ 58 w 86"/>
                  <a:gd name="T49" fmla="*/ 4 h 86"/>
                  <a:gd name="T50" fmla="*/ 67 w 86"/>
                  <a:gd name="T51" fmla="*/ 10 h 86"/>
                  <a:gd name="T52" fmla="*/ 76 w 86"/>
                  <a:gd name="T53" fmla="*/ 19 h 86"/>
                  <a:gd name="T54" fmla="*/ 82 w 86"/>
                  <a:gd name="T55" fmla="*/ 28 h 86"/>
                  <a:gd name="T56" fmla="*/ 82 w 86"/>
                  <a:gd name="T57" fmla="*/ 32 h 86"/>
                  <a:gd name="T58" fmla="*/ 78 w 86"/>
                  <a:gd name="T59" fmla="*/ 32 h 86"/>
                  <a:gd name="T60" fmla="*/ 69 w 86"/>
                  <a:gd name="T61" fmla="*/ 26 h 86"/>
                  <a:gd name="T62" fmla="*/ 60 w 86"/>
                  <a:gd name="T63" fmla="*/ 17 h 86"/>
                  <a:gd name="T64" fmla="*/ 54 w 86"/>
                  <a:gd name="T65" fmla="*/ 8 h 86"/>
                  <a:gd name="T66" fmla="*/ 54 w 86"/>
                  <a:gd name="T67" fmla="*/ 4 h 86"/>
                  <a:gd name="T68" fmla="*/ 58 w 86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6">
                    <a:moveTo>
                      <a:pt x="85" y="35"/>
                    </a:moveTo>
                    <a:cubicBezTo>
                      <a:pt x="86" y="35"/>
                      <a:pt x="86" y="34"/>
                      <a:pt x="86" y="34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58" y="4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5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99067" y="2192112"/>
            <a:ext cx="299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rgbClr val="01B7D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感谢</a:t>
            </a:r>
            <a:r>
              <a:rPr lang="zh-CN" altLang="en-US" sz="3600" dirty="0" smtClean="0">
                <a:solidFill>
                  <a:srgbClr val="01B7D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聆听</a:t>
            </a:r>
            <a:endParaRPr lang="en-US" altLang="zh-CN" sz="3600" dirty="0">
              <a:solidFill>
                <a:srgbClr val="01B7D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00781" y="1995686"/>
            <a:ext cx="1935215" cy="0"/>
          </a:xfrm>
          <a:prstGeom prst="line">
            <a:avLst/>
          </a:prstGeom>
          <a:ln>
            <a:solidFill>
              <a:srgbClr val="FD9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04928" y="1482488"/>
            <a:ext cx="39837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400" dirty="0">
                <a:solidFill>
                  <a:srgbClr val="FE483B"/>
                </a:solidFill>
                <a:latin typeface="Measure" pitchFamily="2" charset="0"/>
                <a:ea typeface="微软雅黑" pitchFamily="34" charset="-122"/>
              </a:rPr>
              <a:t>T</a:t>
            </a:r>
            <a:r>
              <a:rPr lang="en-US" altLang="zh-CN" sz="3400" dirty="0">
                <a:solidFill>
                  <a:srgbClr val="FD9639"/>
                </a:solidFill>
                <a:latin typeface="Measure" pitchFamily="2" charset="0"/>
                <a:ea typeface="微软雅黑" pitchFamily="34" charset="-122"/>
              </a:rPr>
              <a:t>H</a:t>
            </a:r>
            <a:r>
              <a:rPr lang="en-US" altLang="zh-CN" sz="3400" dirty="0">
                <a:solidFill>
                  <a:srgbClr val="A4D315"/>
                </a:solidFill>
                <a:latin typeface="Measure" pitchFamily="2" charset="0"/>
                <a:ea typeface="微软雅黑" pitchFamily="34" charset="-122"/>
              </a:rPr>
              <a:t>A</a:t>
            </a:r>
            <a:r>
              <a:rPr lang="en-US" altLang="zh-CN" sz="3400" dirty="0">
                <a:solidFill>
                  <a:srgbClr val="02A049"/>
                </a:solidFill>
                <a:latin typeface="Measure" pitchFamily="2" charset="0"/>
                <a:ea typeface="微软雅黑" pitchFamily="34" charset="-122"/>
              </a:rPr>
              <a:t>N</a:t>
            </a:r>
            <a:r>
              <a:rPr lang="en-US" altLang="zh-CN" sz="3400" dirty="0">
                <a:solidFill>
                  <a:srgbClr val="01B7DF"/>
                </a:solidFill>
                <a:latin typeface="Measure" pitchFamily="2" charset="0"/>
                <a:ea typeface="微软雅黑" pitchFamily="34" charset="-122"/>
              </a:rPr>
              <a:t>K</a:t>
            </a:r>
            <a:r>
              <a:rPr lang="en-US" altLang="zh-CN" sz="3400" dirty="0">
                <a:solidFill>
                  <a:srgbClr val="8F36E3"/>
                </a:solidFill>
                <a:latin typeface="Measure" pitchFamily="2" charset="0"/>
                <a:ea typeface="微软雅黑" pitchFamily="34" charset="-122"/>
              </a:rPr>
              <a:t>S</a:t>
            </a:r>
            <a:r>
              <a:rPr lang="en-US" altLang="zh-CN" sz="3400" dirty="0">
                <a:solidFill>
                  <a:srgbClr val="FE483B"/>
                </a:solidFill>
                <a:latin typeface="Measure" pitchFamily="2" charset="0"/>
                <a:ea typeface="微软雅黑" pitchFamily="34" charset="-122"/>
              </a:rPr>
              <a:t>!</a:t>
            </a:r>
            <a:endParaRPr lang="zh-CN" altLang="en-US" sz="3400" dirty="0">
              <a:solidFill>
                <a:srgbClr val="FE483B"/>
              </a:solidFill>
              <a:latin typeface="Measure" pitchFamily="2" charset="0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572000" y="1995686"/>
            <a:ext cx="1935215" cy="0"/>
          </a:xfrm>
          <a:prstGeom prst="line">
            <a:avLst/>
          </a:prstGeom>
          <a:ln>
            <a:solidFill>
              <a:srgbClr val="A4D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987574"/>
            <a:ext cx="7886700" cy="3489722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/>
              <a:t>一、题材内容</a:t>
            </a:r>
            <a:endParaRPr lang="zh-CN" altLang="zh-CN" dirty="0"/>
          </a:p>
          <a:p>
            <a:r>
              <a:rPr lang="zh-CN" altLang="zh-CN" dirty="0"/>
              <a:t>本次案例征集活动所提及的学情调研，可以是</a:t>
            </a:r>
            <a:r>
              <a:rPr lang="zh-CN" altLang="zh-CN" dirty="0">
                <a:solidFill>
                  <a:srgbClr val="C00000"/>
                </a:solidFill>
              </a:rPr>
              <a:t>区域层面每年</a:t>
            </a:r>
            <a:r>
              <a:rPr lang="en-US" altLang="zh-CN" dirty="0">
                <a:solidFill>
                  <a:srgbClr val="C00000"/>
                </a:solidFill>
              </a:rPr>
              <a:t>12</a:t>
            </a:r>
            <a:r>
              <a:rPr lang="zh-CN" altLang="zh-CN" dirty="0">
                <a:solidFill>
                  <a:srgbClr val="C00000"/>
                </a:solidFill>
              </a:rPr>
              <a:t>月份组织的中小学校统一进行的调研；</a:t>
            </a:r>
            <a:r>
              <a:rPr lang="zh-CN" altLang="zh-CN" dirty="0"/>
              <a:t>也可以是</a:t>
            </a:r>
            <a:r>
              <a:rPr lang="zh-CN" altLang="zh-CN" dirty="0">
                <a:solidFill>
                  <a:srgbClr val="C00000"/>
                </a:solidFill>
              </a:rPr>
              <a:t>学校或教师自行组织针对学生需求的调研活动。</a:t>
            </a:r>
          </a:p>
          <a:p>
            <a:r>
              <a:rPr lang="zh-CN" altLang="zh-CN" dirty="0"/>
              <a:t>本次征集活动的主要体裁</a:t>
            </a:r>
            <a:r>
              <a:rPr lang="zh-CN" altLang="zh-CN" dirty="0" smtClean="0"/>
              <a:t>为案例</a:t>
            </a:r>
            <a:r>
              <a:rPr lang="zh-CN" altLang="zh-CN" dirty="0"/>
              <a:t>。</a:t>
            </a:r>
            <a:r>
              <a:rPr lang="zh-CN" altLang="zh-CN" dirty="0">
                <a:solidFill>
                  <a:srgbClr val="C00000"/>
                </a:solidFill>
              </a:rPr>
              <a:t>文章要符合教育案例的一般结构：学情调研的开展和数据分析、基于调研的问题发现、针对问题的教育改进策略、方法、路径以及教育改进的效果和反思等。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6170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987574"/>
            <a:ext cx="8029400" cy="3489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b="1" dirty="0"/>
              <a:t>二、撰写要求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基于</a:t>
            </a:r>
            <a:r>
              <a:rPr lang="zh-CN" altLang="zh-CN" dirty="0"/>
              <a:t>学情的教育改进</a:t>
            </a:r>
            <a:r>
              <a:rPr lang="zh-CN" altLang="zh-CN" dirty="0" smtClean="0"/>
              <a:t>，围绕</a:t>
            </a:r>
            <a:r>
              <a:rPr lang="zh-CN" altLang="zh-CN" dirty="0">
                <a:solidFill>
                  <a:srgbClr val="C00000"/>
                </a:solidFill>
              </a:rPr>
              <a:t>“学情调研—数据分析—问题发现—行动改进”</a:t>
            </a:r>
            <a:r>
              <a:rPr lang="zh-CN" altLang="zh-CN" dirty="0"/>
              <a:t>这样一条主线，强调教学实践活动中真实故事的发生</a:t>
            </a:r>
            <a:r>
              <a:rPr lang="zh-CN" altLang="zh-CN" dirty="0" smtClean="0"/>
              <a:t>。主要有</a:t>
            </a:r>
            <a:r>
              <a:rPr lang="zh-CN" altLang="zh-CN" dirty="0"/>
              <a:t>下面几个方面思考路径供参考：</a:t>
            </a:r>
          </a:p>
          <a:p>
            <a:pPr marL="0" indent="0">
              <a:buNone/>
            </a:pPr>
            <a:r>
              <a:rPr lang="en-US" altLang="zh-CN" dirty="0" smtClean="0"/>
              <a:t>      1. </a:t>
            </a:r>
            <a:r>
              <a:rPr lang="zh-CN" altLang="zh-CN" dirty="0" smtClean="0"/>
              <a:t>对</a:t>
            </a:r>
            <a:r>
              <a:rPr lang="zh-CN" altLang="zh-CN" dirty="0"/>
              <a:t>学校办学软硬件环境、教学管理和教育质量保障措施</a:t>
            </a:r>
            <a:r>
              <a:rPr lang="zh-CN" altLang="zh-CN" dirty="0" smtClean="0"/>
              <a:t>等方面的行动</a:t>
            </a:r>
            <a:r>
              <a:rPr lang="zh-CN" altLang="zh-CN" dirty="0"/>
              <a:t>改进。</a:t>
            </a:r>
          </a:p>
          <a:p>
            <a:pPr marL="0" indent="0">
              <a:buNone/>
            </a:pPr>
            <a:r>
              <a:rPr lang="en-US" altLang="zh-CN" dirty="0" smtClean="0"/>
              <a:t>      2. </a:t>
            </a:r>
            <a:r>
              <a:rPr lang="zh-CN" altLang="zh-CN" dirty="0" smtClean="0"/>
              <a:t>对</a:t>
            </a:r>
            <a:r>
              <a:rPr lang="zh-CN" altLang="zh-CN" dirty="0"/>
              <a:t>教师课堂教学策略、师生关系处理和班级管理等方面的行动改进。</a:t>
            </a:r>
          </a:p>
          <a:p>
            <a:pPr marL="0" indent="0">
              <a:buNone/>
            </a:pPr>
            <a:r>
              <a:rPr lang="en-US" altLang="zh-CN" dirty="0" smtClean="0"/>
              <a:t>      3. </a:t>
            </a:r>
            <a:r>
              <a:rPr lang="zh-CN" altLang="zh-CN" dirty="0" smtClean="0"/>
              <a:t>对</a:t>
            </a:r>
            <a:r>
              <a:rPr lang="zh-CN" altLang="zh-CN" dirty="0"/>
              <a:t>学生在校生活和学习</a:t>
            </a:r>
            <a:r>
              <a:rPr lang="zh-CN" altLang="zh-CN" dirty="0" smtClean="0"/>
              <a:t>状态等</a:t>
            </a:r>
            <a:r>
              <a:rPr lang="zh-CN" altLang="zh-CN" dirty="0"/>
              <a:t>方面的行动改进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630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987574"/>
            <a:ext cx="7886700" cy="3489722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/>
              <a:t>三、注意事项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    1. </a:t>
            </a:r>
            <a:r>
              <a:rPr lang="zh-CN" altLang="zh-CN" dirty="0" smtClean="0"/>
              <a:t>案例</a:t>
            </a:r>
            <a:r>
              <a:rPr lang="zh-CN" altLang="zh-CN" dirty="0"/>
              <a:t>题目自拟，</a:t>
            </a:r>
            <a:r>
              <a:rPr lang="zh-CN" altLang="zh-CN" dirty="0">
                <a:solidFill>
                  <a:srgbClr val="C00000"/>
                </a:solidFill>
              </a:rPr>
              <a:t>主题明确，结构严谨，语言流畅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 smtClean="0"/>
              <a:t>    2. </a:t>
            </a:r>
            <a:r>
              <a:rPr lang="zh-CN" altLang="en-US" dirty="0" smtClean="0"/>
              <a:t>规范使用</a:t>
            </a:r>
            <a:r>
              <a:rPr lang="zh-CN" altLang="zh-CN" dirty="0" smtClean="0"/>
              <a:t>图表</a:t>
            </a:r>
            <a:r>
              <a:rPr lang="zh-CN" altLang="zh-CN" dirty="0"/>
              <a:t>公式、标点符号</a:t>
            </a:r>
            <a:r>
              <a:rPr lang="zh-CN" altLang="zh-CN" dirty="0" smtClean="0"/>
              <a:t>等。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    3. </a:t>
            </a:r>
            <a:r>
              <a:rPr lang="zh-CN" altLang="zh-CN" dirty="0" smtClean="0"/>
              <a:t>字数</a:t>
            </a:r>
            <a:r>
              <a:rPr lang="zh-CN" altLang="zh-CN" dirty="0"/>
              <a:t>以</a:t>
            </a:r>
            <a:r>
              <a:rPr lang="en-US" altLang="zh-CN" dirty="0"/>
              <a:t>3000</a:t>
            </a:r>
            <a:r>
              <a:rPr lang="zh-CN" altLang="zh-CN" dirty="0"/>
              <a:t>至</a:t>
            </a:r>
            <a:r>
              <a:rPr lang="en-US" altLang="zh-CN" dirty="0"/>
              <a:t>5000</a:t>
            </a:r>
            <a:r>
              <a:rPr lang="zh-CN" altLang="zh-CN" dirty="0"/>
              <a:t>字为宜，不超过</a:t>
            </a:r>
            <a:r>
              <a:rPr lang="en-US" altLang="zh-CN" dirty="0"/>
              <a:t>6000</a:t>
            </a:r>
            <a:r>
              <a:rPr lang="zh-CN" altLang="zh-CN" dirty="0"/>
              <a:t>字。</a:t>
            </a:r>
          </a:p>
          <a:p>
            <a:pPr marL="0" indent="0">
              <a:buNone/>
            </a:pPr>
            <a:r>
              <a:rPr lang="en-US" altLang="zh-CN" dirty="0" smtClean="0"/>
              <a:t>    4. </a:t>
            </a:r>
            <a:r>
              <a:rPr lang="zh-CN" altLang="zh-CN" dirty="0" smtClean="0"/>
              <a:t>正文</a:t>
            </a:r>
            <a:r>
              <a:rPr lang="zh-CN" altLang="zh-CN" dirty="0"/>
              <a:t>标题下方居中位置注明学校名称、作者姓名和联系</a:t>
            </a:r>
            <a:r>
              <a:rPr lang="zh-CN" altLang="zh-CN" dirty="0" smtClean="0"/>
              <a:t>方式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904333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71600" y="477317"/>
            <a:ext cx="3168352" cy="7262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一、什么是教育案例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83566" y="1275606"/>
            <a:ext cx="5787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      教育</a:t>
            </a:r>
            <a:r>
              <a:rPr lang="zh-CN" altLang="zh-CN" b="1" dirty="0"/>
              <a:t>案例是一个包含有疑难问题的实际情境的描述，是一个教育实践过程中的故事，描述的是教育</a:t>
            </a:r>
            <a:r>
              <a:rPr lang="zh-CN" altLang="en-US" b="1" dirty="0"/>
              <a:t>教学</a:t>
            </a:r>
            <a:r>
              <a:rPr lang="zh-CN" altLang="zh-CN" b="1" dirty="0"/>
              <a:t>过程中</a:t>
            </a:r>
            <a:r>
              <a:rPr lang="zh-CN" altLang="zh-CN" b="1" dirty="0">
                <a:solidFill>
                  <a:srgbClr val="C00000"/>
                </a:solidFill>
              </a:rPr>
              <a:t>“意料之外，情理之中”</a:t>
            </a:r>
            <a:r>
              <a:rPr lang="zh-CN" altLang="zh-CN" b="1" dirty="0"/>
              <a:t>的事。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5" y="2414972"/>
            <a:ext cx="5787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     </a:t>
            </a:r>
            <a:r>
              <a:rPr lang="zh-CN" altLang="zh-CN" b="1" dirty="0" smtClean="0"/>
              <a:t>教育</a:t>
            </a:r>
            <a:r>
              <a:rPr lang="zh-CN" altLang="zh-CN" b="1" dirty="0"/>
              <a:t>案例是一个教育教学情境的故事。在叙述一个故事的同时，人们常常还发表一些自己的看法，也就是点评。所以，</a:t>
            </a:r>
            <a:r>
              <a:rPr lang="zh-CN" altLang="zh-CN" b="1" dirty="0">
                <a:solidFill>
                  <a:srgbClr val="C00000"/>
                </a:solidFill>
              </a:rPr>
              <a:t>一个好的案例，就是一个生动的故事加上精彩的点评。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45" y="1131590"/>
            <a:ext cx="18681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5" y="3795886"/>
            <a:ext cx="5787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     </a:t>
            </a:r>
            <a:r>
              <a:rPr lang="zh-CN" altLang="en-US" b="1" dirty="0" smtClean="0"/>
              <a:t>概括而言，</a:t>
            </a:r>
            <a:r>
              <a:rPr lang="zh-CN" altLang="zh-CN" b="1" dirty="0" smtClean="0"/>
              <a:t>教育</a:t>
            </a:r>
            <a:r>
              <a:rPr lang="zh-CN" altLang="zh-CN" b="1" dirty="0"/>
              <a:t>案例</a:t>
            </a:r>
            <a:r>
              <a:rPr lang="zh-CN" altLang="zh-CN" b="1" dirty="0" smtClean="0"/>
              <a:t>是</a:t>
            </a:r>
            <a:r>
              <a:rPr lang="zh-CN" altLang="en-US" b="1" dirty="0" smtClean="0"/>
              <a:t>含有</a:t>
            </a:r>
            <a:r>
              <a:rPr lang="zh-CN" altLang="en-US" b="1" dirty="0">
                <a:solidFill>
                  <a:srgbClr val="C00000"/>
                </a:solidFill>
              </a:rPr>
              <a:t>问题或疑难</a:t>
            </a:r>
            <a:r>
              <a:rPr lang="zh-CN" altLang="en-US" b="1" dirty="0" smtClean="0">
                <a:solidFill>
                  <a:srgbClr val="C00000"/>
                </a:solidFill>
              </a:rPr>
              <a:t>情境的</a:t>
            </a:r>
            <a:r>
              <a:rPr lang="zh-CN" altLang="en-US" b="1" dirty="0">
                <a:solidFill>
                  <a:srgbClr val="C00000"/>
                </a:solidFill>
              </a:rPr>
              <a:t>真实发生的典型性事件。</a:t>
            </a:r>
          </a:p>
        </p:txBody>
      </p:sp>
    </p:spTree>
    <p:extLst>
      <p:ext uri="{BB962C8B-B14F-4D97-AF65-F5344CB8AC3E}">
        <p14:creationId xmlns:p14="http://schemas.microsoft.com/office/powerpoint/2010/main" val="12272630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4739" y="123478"/>
            <a:ext cx="8615733" cy="50200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40000"/>
              </a:lnSpc>
              <a:buNone/>
              <a:defRPr/>
            </a:pPr>
            <a:r>
              <a:rPr lang="zh-CN" altLang="en-US" b="1" dirty="0" smtClean="0"/>
              <a:t>第一</a:t>
            </a:r>
            <a:r>
              <a:rPr lang="zh-CN" altLang="en-US" b="1" dirty="0"/>
              <a:t>，所有的案例都是事件，但并不是所有的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</a:rPr>
              <a:t>事件</a:t>
            </a:r>
            <a:r>
              <a:rPr lang="zh-CN" altLang="en-US" b="1" dirty="0"/>
              <a:t>都可以成为案例。</a:t>
            </a:r>
            <a:endParaRPr lang="en-US" altLang="zh-CN" b="1" dirty="0"/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真实的</a:t>
            </a:r>
            <a:endParaRPr lang="en-US" altLang="zh-C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有疑难问题</a:t>
            </a:r>
            <a:endParaRPr lang="en-US" altLang="zh-C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典型性</a:t>
            </a:r>
            <a:endParaRPr lang="en-US" altLang="zh-C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r>
              <a:rPr lang="zh-CN" altLang="en-US" b="1" dirty="0"/>
              <a:t>第二，所有的案例都是故事，</a:t>
            </a:r>
            <a:r>
              <a:rPr lang="zh-CN" altLang="en-US" b="1" dirty="0">
                <a:latin typeface="宋体" panose="02010600030101010101" pitchFamily="2" charset="-122"/>
              </a:rPr>
              <a:t>但并不是所有的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</a:rPr>
              <a:t>故事</a:t>
            </a:r>
            <a:r>
              <a:rPr lang="zh-CN" altLang="en-US" b="1" dirty="0">
                <a:latin typeface="宋体" panose="02010600030101010101" pitchFamily="2" charset="-122"/>
              </a:rPr>
              <a:t>都可以成为案例。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有发生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的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背景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有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鲜明的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主题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有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完整的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情节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r>
              <a:rPr lang="zh-CN" altLang="en-US" b="1" dirty="0"/>
              <a:t>第三，所有的案例都是对事件的描述，</a:t>
            </a:r>
            <a:r>
              <a:rPr lang="zh-CN" altLang="en-US" b="1" dirty="0">
                <a:latin typeface="宋体" panose="02010600030101010101" pitchFamily="2" charset="-122"/>
              </a:rPr>
              <a:t>但并不是所有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</a:rPr>
              <a:t>对事件的描述</a:t>
            </a:r>
            <a:r>
              <a:rPr lang="zh-CN" altLang="en-US" b="1" dirty="0">
                <a:latin typeface="宋体" panose="02010600030101010101" pitchFamily="2" charset="-122"/>
              </a:rPr>
              <a:t>都可以成为案例。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揭示矛盾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冲突</a:t>
            </a:r>
            <a:endParaRPr lang="en-US" altLang="zh-C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揭示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内心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世界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有生动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的情境描写</a:t>
            </a:r>
          </a:p>
          <a:p>
            <a:endParaRPr lang="zh-CN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7574"/>
            <a:ext cx="1944216" cy="26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630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37791"/>
            <a:ext cx="8208912" cy="3677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（一）案例与其他教育文体的区别 </a:t>
            </a:r>
          </a:p>
          <a:p>
            <a:pPr marL="0" indent="0">
              <a:buNone/>
            </a:pPr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案例</a:t>
            </a:r>
            <a:r>
              <a:rPr lang="zh-CN" altLang="en-US" b="1" dirty="0"/>
              <a:t>与论文的区别</a:t>
            </a:r>
            <a:endParaRPr lang="en-US" altLang="zh-CN" b="1" dirty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CN" altLang="en-US" b="1" dirty="0" smtClean="0"/>
              <a:t>    从</a:t>
            </a:r>
            <a:r>
              <a:rPr lang="zh-CN" altLang="en-US" b="1" dirty="0"/>
              <a:t>文体和表述方式看：</a:t>
            </a:r>
          </a:p>
          <a:p>
            <a:pPr>
              <a:buNone/>
            </a:pPr>
            <a:r>
              <a:rPr lang="zh-CN" altLang="en-US" dirty="0" smtClean="0"/>
              <a:t>                                         论文</a:t>
            </a:r>
            <a:r>
              <a:rPr lang="zh-CN" altLang="en-US" dirty="0"/>
              <a:t>以说理为目的，以议论为主</a:t>
            </a:r>
          </a:p>
          <a:p>
            <a:pPr>
              <a:buNone/>
            </a:pPr>
            <a:r>
              <a:rPr lang="zh-CN" altLang="en-US" dirty="0"/>
              <a:t>    </a:t>
            </a:r>
            <a:r>
              <a:rPr lang="zh-CN" altLang="en-US" dirty="0" smtClean="0"/>
              <a:t>                                     案例</a:t>
            </a:r>
            <a:r>
              <a:rPr lang="zh-CN" altLang="en-US" dirty="0"/>
              <a:t>以记录为目的，</a:t>
            </a:r>
            <a:r>
              <a:rPr lang="zh-CN" altLang="en-US" dirty="0">
                <a:solidFill>
                  <a:srgbClr val="C00000"/>
                </a:solidFill>
              </a:rPr>
              <a:t>以记叙为主，兼有议论和说明</a:t>
            </a:r>
          </a:p>
          <a:p>
            <a:pPr>
              <a:buNone/>
            </a:pPr>
            <a:r>
              <a:rPr lang="zh-CN" altLang="en-US" b="1" dirty="0" smtClean="0"/>
              <a:t>  从</a:t>
            </a:r>
            <a:r>
              <a:rPr lang="zh-CN" altLang="en-US" b="1" dirty="0"/>
              <a:t>写作的思路和思维方式看：</a:t>
            </a:r>
          </a:p>
          <a:p>
            <a:pPr>
              <a:buNone/>
            </a:pPr>
            <a:r>
              <a:rPr lang="zh-CN" altLang="en-US" dirty="0" smtClean="0"/>
              <a:t>                                         论文</a:t>
            </a:r>
            <a:r>
              <a:rPr lang="zh-CN" altLang="en-US" dirty="0"/>
              <a:t>是一种演绎思维，思维方式是</a:t>
            </a:r>
            <a:r>
              <a:rPr lang="zh-CN" altLang="en-US" dirty="0">
                <a:solidFill>
                  <a:srgbClr val="C00000"/>
                </a:solidFill>
              </a:rPr>
              <a:t>从抽象到具体</a:t>
            </a:r>
          </a:p>
          <a:p>
            <a:pPr>
              <a:buNone/>
            </a:pPr>
            <a:r>
              <a:rPr lang="zh-CN" altLang="en-US" dirty="0" smtClean="0"/>
              <a:t>                                         案例</a:t>
            </a:r>
            <a:r>
              <a:rPr lang="zh-CN" altLang="en-US" dirty="0"/>
              <a:t>是一种归纳思维，思维方式是</a:t>
            </a:r>
            <a:r>
              <a:rPr lang="zh-CN" altLang="en-US" dirty="0">
                <a:solidFill>
                  <a:srgbClr val="C00000"/>
                </a:solidFill>
              </a:rPr>
              <a:t>从具体到抽象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467544" y="411510"/>
            <a:ext cx="7886700" cy="7262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二、怎样撰写教育案例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2965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716654"/>
            <a:ext cx="684076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案例</a:t>
            </a:r>
            <a:r>
              <a:rPr lang="zh-CN" altLang="en-US" b="1" dirty="0"/>
              <a:t>与教学设计、实录的区别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教学</a:t>
            </a:r>
            <a:r>
              <a:rPr lang="zh-CN" altLang="en-US" dirty="0"/>
              <a:t>设计是事先设想的教学思路，写在教之前，是预期。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zh-CN" altLang="en-US" dirty="0" smtClean="0"/>
              <a:t>        案例</a:t>
            </a:r>
            <a:r>
              <a:rPr lang="zh-CN" altLang="en-US" dirty="0"/>
              <a:t>是对已经发生的教育过程的反映，写在教之后，是</a:t>
            </a:r>
            <a:r>
              <a:rPr lang="zh-CN" altLang="en-US" dirty="0">
                <a:solidFill>
                  <a:srgbClr val="C00000"/>
                </a:solidFill>
              </a:rPr>
              <a:t>结果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zh-CN" altLang="en-US" dirty="0" smtClean="0"/>
              <a:t>          </a:t>
            </a:r>
            <a:r>
              <a:rPr lang="zh-CN" altLang="en-US" dirty="0"/>
              <a:t>实录是有闻必录</a:t>
            </a:r>
            <a:r>
              <a:rPr lang="zh-CN" altLang="en-US" dirty="0" smtClean="0"/>
              <a:t>，案例</a:t>
            </a:r>
            <a:r>
              <a:rPr lang="zh-CN" altLang="en-US" dirty="0"/>
              <a:t>是</a:t>
            </a:r>
            <a:r>
              <a:rPr lang="zh-CN" altLang="en-US" dirty="0">
                <a:solidFill>
                  <a:srgbClr val="C00000"/>
                </a:solidFill>
              </a:rPr>
              <a:t>有所选择</a:t>
            </a:r>
            <a:r>
              <a:rPr lang="zh-CN" altLang="en-US" dirty="0"/>
              <a:t>的</a:t>
            </a:r>
            <a:r>
              <a:rPr lang="zh-CN" altLang="en-US" dirty="0" smtClean="0"/>
              <a:t>描述。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27734"/>
            <a:ext cx="1944216" cy="2541839"/>
          </a:xfrm>
          <a:prstGeom prst="rect">
            <a:avLst/>
          </a:prstGeom>
          <a:ln w="12700">
            <a:solidFill>
              <a:srgbClr val="01B7D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211710"/>
            <a:ext cx="2232248" cy="2844634"/>
          </a:xfrm>
          <a:prstGeom prst="rect">
            <a:avLst/>
          </a:prstGeom>
          <a:ln w="12700">
            <a:solidFill>
              <a:srgbClr val="01B7DF"/>
            </a:solidFill>
          </a:ln>
        </p:spPr>
      </p:pic>
    </p:spTree>
    <p:extLst>
      <p:ext uri="{BB962C8B-B14F-4D97-AF65-F5344CB8AC3E}">
        <p14:creationId xmlns:p14="http://schemas.microsoft.com/office/powerpoint/2010/main" val="3756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3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346660"/>
      </a:accent1>
      <a:accent2>
        <a:srgbClr val="E94D26"/>
      </a:accent2>
      <a:accent3>
        <a:srgbClr val="1CA8CE"/>
      </a:accent3>
      <a:accent4>
        <a:srgbClr val="E37D31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1612</Words>
  <Application>Microsoft Office PowerPoint</Application>
  <PresentationFormat>全屏显示(16:9)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Measure</vt:lpstr>
      <vt:lpstr>华文行楷</vt:lpstr>
      <vt:lpstr>华文隶书</vt:lpstr>
      <vt:lpstr>楷体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一、什么是教育案例</vt:lpstr>
      <vt:lpstr>PowerPoint 演示文稿</vt:lpstr>
      <vt:lpstr>二、怎样撰写教育案例</vt:lpstr>
      <vt:lpstr>PowerPoint 演示文稿</vt:lpstr>
      <vt:lpstr>PowerPoint 演示文稿</vt:lpstr>
      <vt:lpstr>PowerPoint 演示文稿</vt:lpstr>
      <vt:lpstr>（四）案例的写作方法  撰写案例一般有以下基本步骤：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王小王</dc:creator>
  <cp:lastModifiedBy>hpjyxy</cp:lastModifiedBy>
  <cp:revision>307</cp:revision>
  <cp:lastPrinted>2018-10-17T09:45:37Z</cp:lastPrinted>
  <dcterms:created xsi:type="dcterms:W3CDTF">2017-02-08T09:08:52Z</dcterms:created>
  <dcterms:modified xsi:type="dcterms:W3CDTF">2018-10-18T08:33:10Z</dcterms:modified>
</cp:coreProperties>
</file>